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7"/>
  </p:notesMasterIdLst>
  <p:sldIdLst>
    <p:sldId id="1007" r:id="rId2"/>
    <p:sldId id="2384" r:id="rId3"/>
    <p:sldId id="2393" r:id="rId4"/>
    <p:sldId id="2386" r:id="rId5"/>
    <p:sldId id="2394" r:id="rId6"/>
    <p:sldId id="2395" r:id="rId7"/>
    <p:sldId id="2376" r:id="rId8"/>
    <p:sldId id="2380" r:id="rId9"/>
    <p:sldId id="2372" r:id="rId10"/>
    <p:sldId id="2388" r:id="rId11"/>
    <p:sldId id="2373" r:id="rId12"/>
    <p:sldId id="2389" r:id="rId13"/>
    <p:sldId id="2396" r:id="rId14"/>
    <p:sldId id="2397" r:id="rId15"/>
    <p:sldId id="238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5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ED5"/>
    <a:srgbClr val="FCD5B6"/>
    <a:srgbClr val="FCD5B5"/>
    <a:srgbClr val="0000FF"/>
    <a:srgbClr val="262626"/>
    <a:srgbClr val="D7E4BD"/>
    <a:srgbClr val="CCC1DA"/>
    <a:srgbClr val="E6B9B8"/>
    <a:srgbClr val="8000FF"/>
    <a:srgbClr val="EBF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3" autoAdjust="0"/>
    <p:restoredTop sz="96327" autoAdjust="0"/>
  </p:normalViewPr>
  <p:slideViewPr>
    <p:cSldViewPr snapToGrid="0" showGuides="1">
      <p:cViewPr varScale="1">
        <p:scale>
          <a:sx n="123" d="100"/>
          <a:sy n="123" d="100"/>
        </p:scale>
        <p:origin x="1016" y="192"/>
      </p:cViewPr>
      <p:guideLst>
        <p:guide orient="horz" pos="2160"/>
        <p:guide pos="35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2F50F-9858-475B-8610-5320390D74E7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11B4D-AB58-409D-9350-BB9887F4C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kern="12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DF824B-CEC0-4902-AEDD-E750B7641D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44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11B4D-AB58-409D-9350-BB9887F4C9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20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11B4D-AB58-409D-9350-BB9887F4C9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80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11B4D-AB58-409D-9350-BB9887F4C9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22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11B4D-AB58-409D-9350-BB9887F4C9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9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11B4D-AB58-409D-9350-BB9887F4C9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30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11B4D-AB58-409D-9350-BB9887F4C9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26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11B4D-AB58-409D-9350-BB9887F4C9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8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11B4D-AB58-409D-9350-BB9887F4C9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90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975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8C77C5-940B-41DB-A12F-5F1479E8871B}" type="slidenum">
              <a:rPr lang="zh-CN" altLang="en-US"/>
              <a:pPr>
                <a:defRPr/>
              </a:pPr>
              <a:t>‹#›</a:t>
            </a:fld>
            <a:endParaRPr lang="en-US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38500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DE48201-D059-4021-922E-3E5BF91155F1}"/>
              </a:ext>
            </a:extLst>
          </p:cNvPr>
          <p:cNvSpPr/>
          <p:nvPr userDrawn="1"/>
        </p:nvSpPr>
        <p:spPr>
          <a:xfrm>
            <a:off x="0" y="0"/>
            <a:ext cx="12192000" cy="586154"/>
          </a:xfrm>
          <a:prstGeom prst="rect">
            <a:avLst/>
          </a:prstGeom>
          <a:gradFill flip="none" rotWithShape="1">
            <a:gsLst>
              <a:gs pos="39000">
                <a:srgbClr val="087196"/>
              </a:gs>
              <a:gs pos="0">
                <a:srgbClr val="0A7DA6"/>
              </a:gs>
              <a:gs pos="100000">
                <a:srgbClr val="0F655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9F627-069A-4DD2-BF8F-D9FB5551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6155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587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DE48201-D059-4021-922E-3E5BF91155F1}"/>
              </a:ext>
            </a:extLst>
          </p:cNvPr>
          <p:cNvSpPr/>
          <p:nvPr userDrawn="1"/>
        </p:nvSpPr>
        <p:spPr>
          <a:xfrm>
            <a:off x="0" y="0"/>
            <a:ext cx="12192000" cy="586154"/>
          </a:xfrm>
          <a:prstGeom prst="rect">
            <a:avLst/>
          </a:prstGeom>
          <a:gradFill flip="none" rotWithShape="1">
            <a:gsLst>
              <a:gs pos="39000">
                <a:srgbClr val="9E0000"/>
              </a:gs>
              <a:gs pos="0">
                <a:srgbClr val="B00000"/>
              </a:gs>
              <a:gs pos="100000">
                <a:srgbClr val="74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9F627-069A-4DD2-BF8F-D9FB5551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86155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622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2ABCA-4B4D-4581-AE10-86726D93C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矩形 6">
            <a:extLst>
              <a:ext uri="{FF2B5EF4-FFF2-40B4-BE49-F238E27FC236}">
                <a16:creationId xmlns:a16="http://schemas.microsoft.com/office/drawing/2014/main" id="{C69D6853-57B8-4BA3-BC3C-15DFF581DB86}"/>
              </a:ext>
            </a:extLst>
          </p:cNvPr>
          <p:cNvSpPr/>
          <p:nvPr userDrawn="1"/>
        </p:nvSpPr>
        <p:spPr>
          <a:xfrm>
            <a:off x="0" y="6604058"/>
            <a:ext cx="6096000" cy="253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600" dirty="0">
                <a:solidFill>
                  <a:schemeClr val="bg1"/>
                </a:solidFill>
              </a:rPr>
              <a:t>Xuecheng Shao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406EEEFF-31FC-4DCB-A709-C3546D4E7A42}"/>
              </a:ext>
            </a:extLst>
          </p:cNvPr>
          <p:cNvSpPr/>
          <p:nvPr userDrawn="1"/>
        </p:nvSpPr>
        <p:spPr>
          <a:xfrm>
            <a:off x="6096000" y="6604057"/>
            <a:ext cx="6096000" cy="253943"/>
          </a:xfrm>
          <a:prstGeom prst="rect">
            <a:avLst/>
          </a:prstGeom>
          <a:solidFill>
            <a:srgbClr val="B23333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en-US" altLang="zh-CN" sz="1600" dirty="0">
                <a:solidFill>
                  <a:schemeClr val="bg1"/>
                </a:solidFill>
              </a:rPr>
              <a:t>Pbcpy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86BE2-7D41-413D-81A8-ECBF0F775BA9}"/>
              </a:ext>
            </a:extLst>
          </p:cNvPr>
          <p:cNvSpPr txBox="1"/>
          <p:nvPr userDrawn="1"/>
        </p:nvSpPr>
        <p:spPr>
          <a:xfrm>
            <a:off x="11600111" y="6576842"/>
            <a:ext cx="771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564CEC8-C766-4336-BBD6-5750F120DC0A}" type="slidenum">
              <a:rPr lang="en-US" sz="1400" smtClean="0">
                <a:solidFill>
                  <a:schemeClr val="bg1"/>
                </a:solidFill>
              </a:rPr>
              <a:t>‹#›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55D79-470C-4F29-9E91-3F14F72451E7}"/>
              </a:ext>
            </a:extLst>
          </p:cNvPr>
          <p:cNvSpPr/>
          <p:nvPr userDrawn="1"/>
        </p:nvSpPr>
        <p:spPr>
          <a:xfrm>
            <a:off x="121112" y="2736383"/>
            <a:ext cx="11805920" cy="1385234"/>
          </a:xfrm>
          <a:prstGeom prst="rect">
            <a:avLst/>
          </a:prstGeom>
          <a:gradFill flip="none" rotWithShape="1">
            <a:gsLst>
              <a:gs pos="100000">
                <a:srgbClr val="C00000"/>
              </a:gs>
              <a:gs pos="1000">
                <a:srgbClr val="740000"/>
              </a:gs>
            </a:gsLst>
            <a:lin ang="54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66352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A3F2B8-0501-48EA-A371-A179E8A1525B}"/>
              </a:ext>
            </a:extLst>
          </p:cNvPr>
          <p:cNvGrpSpPr/>
          <p:nvPr userDrawn="1"/>
        </p:nvGrpSpPr>
        <p:grpSpPr>
          <a:xfrm>
            <a:off x="2142734" y="809023"/>
            <a:ext cx="7906532" cy="5884607"/>
            <a:chOff x="1416757" y="528606"/>
            <a:chExt cx="5929899" cy="588460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4623583-0D73-46F5-ADF3-3A3B5E01F9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701" y="895943"/>
              <a:ext cx="5282012" cy="52820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16D0DE-1DAB-495E-94E7-9EBCA745FBBA}"/>
                </a:ext>
              </a:extLst>
            </p:cNvPr>
            <p:cNvSpPr/>
            <p:nvPr userDrawn="1"/>
          </p:nvSpPr>
          <p:spPr>
            <a:xfrm>
              <a:off x="1416757" y="528606"/>
              <a:ext cx="5929899" cy="5884607"/>
            </a:xfrm>
            <a:prstGeom prst="rect">
              <a:avLst/>
            </a:prstGeom>
            <a:solidFill>
              <a:schemeClr val="lt1">
                <a:alpha val="93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C34F86-8405-4448-9B21-16F52AB4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46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02605"/>
            <a:ext cx="12192000" cy="561174"/>
          </a:xfrm>
        </p:spPr>
        <p:txBody>
          <a:bodyPr/>
          <a:lstStyle>
            <a:lvl1pPr>
              <a:defRPr sz="2800" b="1" i="0" baseline="0">
                <a:latin typeface="+mj-lt"/>
                <a:ea typeface="黑体" panose="02010609060101010101" pitchFamily="49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80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61174"/>
          </a:xfrm>
        </p:spPr>
        <p:txBody>
          <a:bodyPr/>
          <a:lstStyle>
            <a:lvl1pPr>
              <a:defRPr sz="2700" b="1" i="0" baseline="0">
                <a:latin typeface="Times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05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D145D7-FE03-6846-AA94-555DD1B6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121CB-89FD-6C43-A375-F7ABA6DE8302}" type="datetime1">
              <a:rPr lang="zh-CN" altLang="en-US"/>
              <a:pPr>
                <a:defRPr/>
              </a:pPr>
              <a:t>2021/10/12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9A0A8D-11A7-3947-B8BA-53C84434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23B67B-FCFC-A243-9A3D-359E0CBF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700CB-B5F7-6E49-BE5C-2171550D42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340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FAD09B-7C34-4A22-8E06-DE93CD85A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AA0BA-06BA-C242-B8BD-B8A129DD8CF2}" type="datetime1">
              <a:rPr lang="zh-CN" altLang="en-US"/>
              <a:pPr>
                <a:defRPr/>
              </a:pPr>
              <a:t>2021/10/12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152431-B5D6-4EE5-8660-922A9C7FE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1330D2-53C8-4B9D-8F2B-2062DFFB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AAFDB-00B5-9C42-BD88-757B9A50E1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235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37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lang="en-US" altLang="zh-CN" sz="3600" b="1" i="0" kern="1200" baseline="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宋体" charset="0"/>
          <a:cs typeface="宋体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宋体" charset="0"/>
          <a:cs typeface="宋体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宋体" charset="0"/>
          <a:cs typeface="宋体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宋体" charset="0"/>
          <a:cs typeface="宋体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宋体" charset="0"/>
          <a:cs typeface="宋体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宋体" charset="0"/>
          <a:cs typeface="宋体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宋体" charset="0"/>
          <a:cs typeface="宋体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宋体" charset="0"/>
          <a:cs typeface="宋体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j-lt"/>
          <a:ea typeface="+mj-ea"/>
          <a:cs typeface="宋体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j-lt"/>
          <a:ea typeface="+mj-ea"/>
          <a:cs typeface="宋体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j-lt"/>
          <a:ea typeface="+mj-ea"/>
          <a:cs typeface="宋体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j-lt"/>
          <a:ea typeface="+mj-ea"/>
          <a:cs typeface="宋体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tddft.org/programs/libxc/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gitlab.com/ase/ase" TargetMode="External"/><Relationship Id="rId12" Type="http://schemas.openxmlformats.org/officeDocument/2006/relationships/hyperlink" Target="https://github.com/simonpintarelli/upf_to_json" TargetMode="External"/><Relationship Id="rId17" Type="http://schemas.openxmlformats.org/officeDocument/2006/relationships/hyperlink" Target="http://edftpy.rutgers.edu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lab.com/pavanello-research-group/dftpy" TargetMode="External"/><Relationship Id="rId11" Type="http://schemas.openxmlformats.org/officeDocument/2006/relationships/hyperlink" Target="https://github.com/martinblech/xmltodict" TargetMode="External"/><Relationship Id="rId5" Type="http://schemas.openxmlformats.org/officeDocument/2006/relationships/hyperlink" Target="https://docs.scipy.org/doc/scipy/reference/" TargetMode="External"/><Relationship Id="rId15" Type="http://schemas.openxmlformats.org/officeDocument/2006/relationships/image" Target="../media/image7.png"/><Relationship Id="rId10" Type="http://schemas.openxmlformats.org/officeDocument/2006/relationships/hyperlink" Target="https://bitbucket.org/mpi4py/mpi4py-fft" TargetMode="External"/><Relationship Id="rId4" Type="http://schemas.openxmlformats.org/officeDocument/2006/relationships/hyperlink" Target="https://docs.scipy.org/doc/numpy/reference/" TargetMode="External"/><Relationship Id="rId9" Type="http://schemas.openxmlformats.org/officeDocument/2006/relationships/hyperlink" Target="https://bitbucket.org/mpi4py/mpi4py" TargetMode="External"/><Relationship Id="rId1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2.wdp"/><Relationship Id="rId18" Type="http://schemas.openxmlformats.org/officeDocument/2006/relationships/image" Target="../media/image8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openxmlformats.org/officeDocument/2006/relationships/image" Target="../media/image7.png"/><Relationship Id="rId2" Type="http://schemas.openxmlformats.org/officeDocument/2006/relationships/image" Target="../media/image9.png"/><Relationship Id="rId16" Type="http://schemas.microsoft.com/office/2007/relationships/hdphoto" Target="../media/hdphoto5.wdp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5" Type="http://schemas.microsoft.com/office/2007/relationships/hdphoto" Target="../media/hdphoto4.wdp"/><Relationship Id="rId10" Type="http://schemas.microsoft.com/office/2007/relationships/hdphoto" Target="../media/hdphoto1.wdp"/><Relationship Id="rId19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1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CE855F-0A20-44C5-84E0-AAB20BE85A0F}"/>
              </a:ext>
            </a:extLst>
          </p:cNvPr>
          <p:cNvSpPr/>
          <p:nvPr/>
        </p:nvSpPr>
        <p:spPr>
          <a:xfrm>
            <a:off x="1898210" y="3275577"/>
            <a:ext cx="835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  <a:latin typeface="Times New Roman"/>
                <a:ea typeface="Microsoft YaHei"/>
                <a:cs typeface="+mn-ea"/>
                <a:sym typeface="+mn-lt"/>
              </a:rPr>
              <a:t>Team Embedding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4914C2-4F16-4B1B-9BAA-A29F6188D68D}"/>
              </a:ext>
            </a:extLst>
          </p:cNvPr>
          <p:cNvSpPr/>
          <p:nvPr/>
        </p:nvSpPr>
        <p:spPr>
          <a:xfrm>
            <a:off x="2591122" y="3913277"/>
            <a:ext cx="6970776" cy="798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20000"/>
              </a:lnSpc>
            </a:pPr>
            <a:r>
              <a:rPr lang="en-US" sz="2000" dirty="0">
                <a:solidFill>
                  <a:prstClr val="black"/>
                </a:solidFill>
                <a:latin typeface="Times New Roman"/>
                <a:ea typeface="Microsoft YaHei"/>
                <a:cs typeface="+mn-ea"/>
                <a:sym typeface="+mn-lt"/>
              </a:rPr>
              <a:t>Department of Chemistry &amp; Department of Physics</a:t>
            </a:r>
          </a:p>
          <a:p>
            <a:pPr lvl="1" algn="ctr">
              <a:lnSpc>
                <a:spcPct val="120000"/>
              </a:lnSpc>
            </a:pPr>
            <a:r>
              <a:rPr lang="en-US" sz="2000" dirty="0">
                <a:solidFill>
                  <a:prstClr val="black"/>
                </a:solidFill>
                <a:latin typeface="Times New Roman"/>
                <a:ea typeface="Microsoft YaHei"/>
                <a:cs typeface="+mn-ea"/>
                <a:sym typeface="+mn-lt"/>
              </a:rPr>
              <a:t>Rutgers, the State University of New Jersey, Newark, NJ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F03914-8871-4E35-8E37-B318F382FFF8}"/>
              </a:ext>
            </a:extLst>
          </p:cNvPr>
          <p:cNvGrpSpPr/>
          <p:nvPr/>
        </p:nvGrpSpPr>
        <p:grpSpPr>
          <a:xfrm>
            <a:off x="274874" y="1579615"/>
            <a:ext cx="11642252" cy="1385234"/>
            <a:chOff x="93670" y="3591942"/>
            <a:chExt cx="8884185" cy="13852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6AC953-3B45-4E82-AE89-6E74C1F90616}"/>
                </a:ext>
              </a:extLst>
            </p:cNvPr>
            <p:cNvSpPr/>
            <p:nvPr/>
          </p:nvSpPr>
          <p:spPr>
            <a:xfrm>
              <a:off x="123415" y="3591942"/>
              <a:ext cx="8854440" cy="1385234"/>
            </a:xfrm>
            <a:prstGeom prst="rect">
              <a:avLst/>
            </a:prstGeom>
            <a:gradFill flip="none" rotWithShape="1">
              <a:gsLst>
                <a:gs pos="100000">
                  <a:srgbClr val="0F6557"/>
                </a:gs>
                <a:gs pos="0">
                  <a:srgbClr val="0B493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Times New Roman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A2929F-E9CB-4AF8-8D20-0C4CD0094B17}"/>
                </a:ext>
              </a:extLst>
            </p:cNvPr>
            <p:cNvSpPr/>
            <p:nvPr/>
          </p:nvSpPr>
          <p:spPr>
            <a:xfrm>
              <a:off x="93670" y="3961639"/>
              <a:ext cx="8818880" cy="740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600" b="1" dirty="0">
                  <a:solidFill>
                    <a:prstClr val="white"/>
                  </a:solidFill>
                  <a:latin typeface="Times New Roman"/>
                  <a:ea typeface="Microsoft YaHei"/>
                  <a:cs typeface="+mn-ea"/>
                  <a:sym typeface="+mn-lt"/>
                </a:rPr>
                <a:t>Embedding with </a:t>
              </a:r>
              <a:r>
                <a:rPr lang="en-US" sz="3600" b="1" dirty="0" err="1">
                  <a:solidFill>
                    <a:prstClr val="white"/>
                  </a:solidFill>
                  <a:latin typeface="Times New Roman"/>
                  <a:ea typeface="Microsoft YaHei"/>
                  <a:cs typeface="+mn-ea"/>
                  <a:sym typeface="+mn-lt"/>
                </a:rPr>
                <a:t>eDFTpy</a:t>
              </a:r>
              <a:endParaRPr lang="en-US" sz="3600" b="1" dirty="0">
                <a:solidFill>
                  <a:prstClr val="white"/>
                </a:solidFill>
                <a:latin typeface="Times New Roman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289DB3C-2631-4E3F-A4BB-1504ADA470BF}"/>
              </a:ext>
            </a:extLst>
          </p:cNvPr>
          <p:cNvSpPr/>
          <p:nvPr/>
        </p:nvSpPr>
        <p:spPr>
          <a:xfrm>
            <a:off x="2496759" y="6243632"/>
            <a:ext cx="6970776" cy="429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20000"/>
              </a:lnSpc>
            </a:pPr>
            <a:r>
              <a:rPr lang="en-US" altLang="zh-CN" sz="2000" b="1" dirty="0">
                <a:solidFill>
                  <a:prstClr val="black"/>
                </a:solidFill>
                <a:latin typeface="Times New Roman"/>
                <a:ea typeface="Microsoft YaHei"/>
                <a:cs typeface="+mn-ea"/>
                <a:sym typeface="+mn-lt"/>
              </a:rPr>
              <a:t>Wednesday October 13</a:t>
            </a:r>
            <a:r>
              <a:rPr lang="en-US" altLang="zh-CN" sz="2000" b="1" baseline="30000" dirty="0">
                <a:solidFill>
                  <a:prstClr val="black"/>
                </a:solidFill>
                <a:latin typeface="Times New Roman"/>
                <a:ea typeface="Microsoft YaHei"/>
                <a:cs typeface="+mn-ea"/>
                <a:sym typeface="+mn-lt"/>
              </a:rPr>
              <a:t>th</a:t>
            </a:r>
            <a:r>
              <a:rPr lang="en-US" altLang="zh-CN" sz="2000" b="1" dirty="0">
                <a:solidFill>
                  <a:prstClr val="black"/>
                </a:solidFill>
                <a:latin typeface="Times New Roman"/>
                <a:ea typeface="Microsoft YaHei"/>
                <a:cs typeface="+mn-ea"/>
                <a:sym typeface="+mn-lt"/>
              </a:rPr>
              <a:t> 2021</a:t>
            </a:r>
            <a:endParaRPr lang="en-US" sz="2000" b="1" dirty="0">
              <a:solidFill>
                <a:prstClr val="black"/>
              </a:solidFill>
              <a:latin typeface="Times New Roman"/>
              <a:ea typeface="Microsoft YaHei"/>
              <a:cs typeface="+mn-ea"/>
              <a:sym typeface="+mn-lt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B5B39077-B7C1-40CB-AE75-A1314EA94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6750" y="4888057"/>
            <a:ext cx="2138500" cy="1315554"/>
          </a:xfrm>
          <a:prstGeom prst="rect">
            <a:avLst/>
          </a:prstGeom>
        </p:spPr>
      </p:pic>
      <p:pic>
        <p:nvPicPr>
          <p:cNvPr id="26" name="Picture 2" descr="mage result for national science foundation logo">
            <a:extLst>
              <a:ext uri="{FF2B5EF4-FFF2-40B4-BE49-F238E27FC236}">
                <a16:creationId xmlns:a16="http://schemas.microsoft.com/office/drawing/2014/main" id="{2578FA15-036A-4DA6-BF54-50C1816C7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63" y="118196"/>
            <a:ext cx="1378237" cy="137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mage result for rutgers newark logo">
            <a:extLst>
              <a:ext uri="{FF2B5EF4-FFF2-40B4-BE49-F238E27FC236}">
                <a16:creationId xmlns:a16="http://schemas.microsoft.com/office/drawing/2014/main" id="{BA98C1E7-1CE5-4993-B6FC-E14DC0322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488" y="323828"/>
            <a:ext cx="1592956" cy="106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405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6740-49DE-41A1-A32E-DA01FB3D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of </a:t>
            </a:r>
            <a:r>
              <a:rPr lang="en-US" altLang="zh-CN" dirty="0" err="1"/>
              <a:t>eDFTpy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0A353B-D1C4-4495-B0E7-9D4F6DE6A7FF}"/>
              </a:ext>
            </a:extLst>
          </p:cNvPr>
          <p:cNvSpPr txBox="1"/>
          <p:nvPr/>
        </p:nvSpPr>
        <p:spPr>
          <a:xfrm>
            <a:off x="230776" y="748726"/>
            <a:ext cx="5865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mpirun</a:t>
            </a:r>
            <a:r>
              <a:rPr lang="en-US" sz="2400" dirty="0"/>
              <a:t> -n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4 </a:t>
            </a:r>
            <a:r>
              <a:rPr lang="en-US" altLang="zh-CN" sz="2400" dirty="0"/>
              <a:t>python -m </a:t>
            </a:r>
            <a:r>
              <a:rPr lang="en-US" altLang="zh-CN" sz="2400" dirty="0" err="1">
                <a:solidFill>
                  <a:srgbClr val="FF0000"/>
                </a:solidFill>
              </a:rPr>
              <a:t>edftpy</a:t>
            </a:r>
            <a:r>
              <a:rPr lang="en-US" altLang="zh-CN" sz="2400" dirty="0"/>
              <a:t> </a:t>
            </a:r>
            <a:r>
              <a:rPr lang="en-US" altLang="zh-CN" sz="2400" b="1" u="sng" dirty="0" err="1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input.ini</a:t>
            </a:r>
            <a:r>
              <a:rPr lang="en-US" altLang="zh-CN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/>
              <a:t>--</a:t>
            </a:r>
            <a:r>
              <a:rPr lang="en-US" altLang="zh-CN" sz="2400" dirty="0" err="1"/>
              <a:t>mpi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9F7DC-DC2A-4373-AE12-4C586C220249}"/>
              </a:ext>
            </a:extLst>
          </p:cNvPr>
          <p:cNvSpPr txBox="1"/>
          <p:nvPr/>
        </p:nvSpPr>
        <p:spPr>
          <a:xfrm>
            <a:off x="230775" y="1234381"/>
            <a:ext cx="61901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mpirun</a:t>
            </a:r>
            <a:r>
              <a:rPr lang="en-US" sz="2400" dirty="0"/>
              <a:t> -n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CN" sz="2400" dirty="0"/>
              <a:t> python -m </a:t>
            </a:r>
            <a:r>
              <a:rPr lang="en-US" altLang="zh-CN" sz="2400" dirty="0" err="1">
                <a:solidFill>
                  <a:srgbClr val="FF0000"/>
                </a:solidFill>
              </a:rPr>
              <a:t>edftpy</a:t>
            </a:r>
            <a:r>
              <a:rPr lang="en-US" altLang="zh-CN" sz="2400" dirty="0"/>
              <a:t> </a:t>
            </a:r>
            <a:r>
              <a:rPr lang="en-US" altLang="zh-CN" sz="2400" b="1" u="sng" dirty="0" err="1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input.json</a:t>
            </a:r>
            <a:r>
              <a:rPr lang="en-US" altLang="zh-CN" sz="2400" b="1" u="sng" dirty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CN" sz="2400" dirty="0"/>
              <a:t>--</a:t>
            </a:r>
            <a:r>
              <a:rPr lang="en-US" altLang="zh-CN" sz="2400" dirty="0" err="1"/>
              <a:t>mpi</a:t>
            </a:r>
            <a:endParaRPr lang="en-US" sz="24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C16029C-7078-430F-9F86-83C8E46E9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"/>
          <a:stretch/>
        </p:blipFill>
        <p:spPr bwMode="auto">
          <a:xfrm>
            <a:off x="230776" y="1720036"/>
            <a:ext cx="5763091" cy="287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9758DBF-024C-4435-8EB0-29CF497DCBC4}"/>
              </a:ext>
            </a:extLst>
          </p:cNvPr>
          <p:cNvGrpSpPr/>
          <p:nvPr/>
        </p:nvGrpSpPr>
        <p:grpSpPr>
          <a:xfrm>
            <a:off x="6946051" y="911296"/>
            <a:ext cx="4218621" cy="5035408"/>
            <a:chOff x="6946051" y="911296"/>
            <a:chExt cx="4218621" cy="5035408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79821C70-541D-49A3-835B-BCEAB5508D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6051" y="1383843"/>
              <a:ext cx="4218621" cy="4562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357F7E-2AC7-408D-936E-5ABC277277C1}"/>
                </a:ext>
              </a:extLst>
            </p:cNvPr>
            <p:cNvSpPr txBox="1"/>
            <p:nvPr/>
          </p:nvSpPr>
          <p:spPr>
            <a:xfrm>
              <a:off x="8310926" y="911296"/>
              <a:ext cx="17609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u="sng" dirty="0" err="1">
                  <a:solidFill>
                    <a:schemeClr val="accent6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input.json</a:t>
              </a:r>
              <a:endParaRPr lang="en-US" sz="2400" b="1" u="sng" dirty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A0E7D5-4021-2B49-8C1C-E95EFBB50350}"/>
              </a:ext>
            </a:extLst>
          </p:cNvPr>
          <p:cNvSpPr txBox="1"/>
          <p:nvPr/>
        </p:nvSpPr>
        <p:spPr>
          <a:xfrm>
            <a:off x="748389" y="5085662"/>
            <a:ext cx="472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…now go ahead and run it!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3840BF-A41B-B849-ADD8-5DB3208067B6}"/>
              </a:ext>
            </a:extLst>
          </p:cNvPr>
          <p:cNvSpPr txBox="1"/>
          <p:nvPr/>
        </p:nvSpPr>
        <p:spPr>
          <a:xfrm>
            <a:off x="748389" y="5647609"/>
            <a:ext cx="472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./Materials/examples-</a:t>
            </a:r>
            <a:r>
              <a:rPr lang="en-US" sz="2400" i="1" dirty="0" err="1"/>
              <a:t>scf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4082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6740-49DE-41A1-A32E-DA01FB3D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 of eDFTpy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429248-C0AA-4282-AC18-139893C43C30}"/>
              </a:ext>
            </a:extLst>
          </p:cNvPr>
          <p:cNvSpPr/>
          <p:nvPr/>
        </p:nvSpPr>
        <p:spPr>
          <a:xfrm>
            <a:off x="4481808" y="2967121"/>
            <a:ext cx="5773783" cy="3476593"/>
          </a:xfrm>
          <a:prstGeom prst="rect">
            <a:avLst/>
          </a:prstGeom>
          <a:solidFill>
            <a:srgbClr val="F2E9E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60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dirty="0"/>
              <a:t>Input files of subsystem driver</a:t>
            </a:r>
          </a:p>
          <a:p>
            <a:pPr marL="742950" lvl="1" indent="-285750"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altLang="zh-CN" sz="1600" dirty="0"/>
              <a:t>QE: </a:t>
            </a:r>
            <a:r>
              <a:rPr lang="en-US" altLang="zh-CN" sz="1600" dirty="0" err="1">
                <a:solidFill>
                  <a:srgbClr val="0000FF"/>
                </a:solidFill>
              </a:rPr>
              <a:t>prefix</a:t>
            </a:r>
            <a:r>
              <a:rPr lang="en-US" altLang="zh-CN" sz="1600" dirty="0" err="1"/>
              <a:t>.in</a:t>
            </a:r>
            <a:endParaRPr lang="en-US" altLang="zh-CN" sz="1600" dirty="0"/>
          </a:p>
          <a:p>
            <a:pPr marL="285750" indent="-285750">
              <a:spcBef>
                <a:spcPts val="60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dirty="0"/>
              <a:t>Outputs for check</a:t>
            </a:r>
          </a:p>
          <a:p>
            <a:pPr marL="742950" lvl="1" indent="-285750"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altLang="zh-CN" sz="1600" dirty="0" err="1">
                <a:solidFill>
                  <a:schemeClr val="tx1"/>
                </a:solidFill>
              </a:rPr>
              <a:t>edftpy_running.json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742950" lvl="1" indent="-285750"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altLang="zh-CN" sz="1600" dirty="0" err="1">
                <a:solidFill>
                  <a:schemeClr val="tx1"/>
                </a:solidFill>
              </a:rPr>
              <a:t>edftpy_gsystem.xyz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60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dirty="0"/>
              <a:t>Outputs of subsystem driver</a:t>
            </a:r>
          </a:p>
          <a:p>
            <a:pPr marL="742950" lvl="1" indent="-285750"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altLang="zh-CN" sz="1600" dirty="0" err="1">
                <a:solidFill>
                  <a:srgbClr val="0000FF"/>
                </a:solidFill>
              </a:rPr>
              <a:t>prefix</a:t>
            </a:r>
            <a:r>
              <a:rPr lang="en-US" altLang="zh-CN" sz="1600" dirty="0" err="1"/>
              <a:t>.xyz</a:t>
            </a:r>
            <a:endParaRPr lang="en-US" altLang="zh-CN" sz="1600" dirty="0">
              <a:solidFill>
                <a:srgbClr val="0000FF"/>
              </a:solidFill>
            </a:endParaRPr>
          </a:p>
          <a:p>
            <a:pPr marL="742950" lvl="1" indent="-285750"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altLang="zh-CN" sz="1600" dirty="0" err="1">
                <a:solidFill>
                  <a:srgbClr val="0000FF"/>
                </a:solidFill>
              </a:rPr>
              <a:t>prefix</a:t>
            </a:r>
            <a:r>
              <a:rPr lang="en-US" altLang="zh-CN" sz="1600" dirty="0" err="1"/>
              <a:t>.out</a:t>
            </a:r>
            <a:endParaRPr lang="en-US" altLang="zh-CN" sz="1600" dirty="0"/>
          </a:p>
          <a:p>
            <a:pPr marL="285750" indent="-285750">
              <a:spcBef>
                <a:spcPts val="60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dirty="0"/>
              <a:t>Temporary files of subsystem driver</a:t>
            </a:r>
          </a:p>
          <a:p>
            <a:pPr marL="742950" lvl="1" indent="-285750"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altLang="zh-CN" sz="1600" dirty="0" err="1">
                <a:solidFill>
                  <a:srgbClr val="0000FF"/>
                </a:solidFill>
              </a:rPr>
              <a:t>prefix</a:t>
            </a:r>
            <a:r>
              <a:rPr lang="en-US" altLang="zh-CN" sz="1600" dirty="0" err="1"/>
              <a:t>.tmp</a:t>
            </a:r>
            <a:endParaRPr lang="en-US" altLang="zh-CN" sz="1600" dirty="0"/>
          </a:p>
          <a:p>
            <a:pPr marL="285750" indent="-285750">
              <a:spcBef>
                <a:spcPts val="60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dirty="0"/>
              <a:t>Some properties files defined in input file</a:t>
            </a:r>
          </a:p>
          <a:p>
            <a:pPr marL="742950" lvl="1" indent="-285750"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altLang="zh-CN" sz="1600" dirty="0"/>
              <a:t>density of global system and subsystem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C333B9-CBA2-4045-9E9A-C4500036FE0D}"/>
              </a:ext>
            </a:extLst>
          </p:cNvPr>
          <p:cNvSpPr/>
          <p:nvPr/>
        </p:nvSpPr>
        <p:spPr>
          <a:xfrm>
            <a:off x="4481808" y="1043887"/>
            <a:ext cx="5773783" cy="1465503"/>
          </a:xfrm>
          <a:prstGeom prst="rect">
            <a:avLst/>
          </a:prstGeom>
          <a:solidFill>
            <a:srgbClr val="F2E9E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60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dirty="0"/>
              <a:t>Structure file</a:t>
            </a:r>
          </a:p>
          <a:p>
            <a:pPr marL="285750" indent="-285750">
              <a:spcBef>
                <a:spcPts val="60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dirty="0"/>
              <a:t>Pseudopotential files</a:t>
            </a:r>
          </a:p>
          <a:p>
            <a:pPr marL="285750" indent="-285750">
              <a:spcBef>
                <a:spcPts val="60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dirty="0"/>
              <a:t>Input file of eDFTpy</a:t>
            </a:r>
          </a:p>
          <a:p>
            <a:pPr marL="742950" lvl="1" indent="-285750"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altLang="zh-CN" sz="1800" dirty="0" err="1">
                <a:solidFill>
                  <a:srgbClr val="0000FF"/>
                </a:solidFill>
              </a:rPr>
              <a:t>input</a:t>
            </a:r>
            <a:r>
              <a:rPr lang="en-US" altLang="zh-CN" sz="1800" dirty="0" err="1">
                <a:solidFill>
                  <a:schemeClr val="tx1"/>
                </a:solidFill>
              </a:rPr>
              <a:t>.ini</a:t>
            </a:r>
            <a:r>
              <a:rPr lang="en-US" altLang="zh-CN" sz="1800" dirty="0">
                <a:solidFill>
                  <a:schemeClr val="tx1"/>
                </a:solidFill>
              </a:rPr>
              <a:t> or </a:t>
            </a:r>
            <a:r>
              <a:rPr lang="en-US" altLang="zh-CN" sz="1800" dirty="0" err="1">
                <a:solidFill>
                  <a:srgbClr val="0000FF"/>
                </a:solidFill>
              </a:rPr>
              <a:t>input</a:t>
            </a:r>
            <a:r>
              <a:rPr lang="en-US" altLang="zh-CN" sz="1800" dirty="0" err="1">
                <a:solidFill>
                  <a:schemeClr val="tx1"/>
                </a:solidFill>
              </a:rPr>
              <a:t>.json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7263C7-5964-43AC-A1AD-67B2004EDB6F}"/>
              </a:ext>
            </a:extLst>
          </p:cNvPr>
          <p:cNvSpPr txBox="1"/>
          <p:nvPr/>
        </p:nvSpPr>
        <p:spPr>
          <a:xfrm>
            <a:off x="548640" y="868096"/>
            <a:ext cx="3398520" cy="5678478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marL="0" marR="0" algn="l">
              <a:spcBef>
                <a:spcPts val="60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 err="1">
                <a:solidFill>
                  <a:srgbClr val="FFD7AF"/>
                </a:solidFill>
                <a:latin typeface="+mj-lt"/>
                <a:cs typeface="Courier New" panose="02070309020205020404" pitchFamily="49" charset="0"/>
              </a:rPr>
              <a:t>h2o_2.xyz</a:t>
            </a:r>
            <a:endParaRPr lang="en-US" kern="0" dirty="0">
              <a:solidFill>
                <a:srgbClr val="FFD7AF"/>
              </a:solidFill>
              <a:latin typeface="+mj-lt"/>
              <a:cs typeface="Courier New" panose="02070309020205020404" pitchFamily="49" charset="0"/>
            </a:endParaRPr>
          </a:p>
          <a:p>
            <a:pPr marL="0" marR="0" algn="l">
              <a:spcBef>
                <a:spcPts val="60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 err="1">
                <a:solidFill>
                  <a:srgbClr val="FFD7AF"/>
                </a:solidFill>
                <a:latin typeface="+mj-lt"/>
                <a:cs typeface="Courier New" panose="02070309020205020404" pitchFamily="49" charset="0"/>
              </a:rPr>
              <a:t>O_ONCV_PBE-1.2.upf</a:t>
            </a:r>
            <a:endParaRPr lang="en-US" kern="0" dirty="0">
              <a:solidFill>
                <a:srgbClr val="FFD7AF"/>
              </a:solidFill>
              <a:latin typeface="+mj-lt"/>
              <a:cs typeface="Courier New" panose="02070309020205020404" pitchFamily="49" charset="0"/>
            </a:endParaRPr>
          </a:p>
          <a:p>
            <a:pPr marL="0" marR="0" algn="l">
              <a:spcBef>
                <a:spcPts val="60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 err="1">
                <a:solidFill>
                  <a:srgbClr val="FFD7AF"/>
                </a:solidFill>
                <a:latin typeface="+mj-lt"/>
                <a:cs typeface="Courier New" panose="02070309020205020404" pitchFamily="49" charset="0"/>
              </a:rPr>
              <a:t>H_ONCV_PBE-1.2.upf</a:t>
            </a:r>
            <a:endParaRPr lang="en-US" kern="0" dirty="0">
              <a:solidFill>
                <a:srgbClr val="FFD7AF"/>
              </a:solidFill>
              <a:latin typeface="+mj-lt"/>
              <a:cs typeface="Courier New" panose="02070309020205020404" pitchFamily="49" charset="0"/>
            </a:endParaRPr>
          </a:p>
          <a:p>
            <a:pPr marL="0" marR="0" algn="l">
              <a:spcBef>
                <a:spcPts val="60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 err="1">
                <a:solidFill>
                  <a:srgbClr val="FFD7AF"/>
                </a:solidFill>
                <a:latin typeface="+mj-lt"/>
                <a:cs typeface="Courier New" panose="02070309020205020404" pitchFamily="49" charset="0"/>
              </a:rPr>
              <a:t>input.ini</a:t>
            </a:r>
            <a:endParaRPr lang="en-US" kern="0" dirty="0">
              <a:solidFill>
                <a:srgbClr val="FFD7AF"/>
              </a:solidFill>
              <a:latin typeface="+mj-lt"/>
              <a:cs typeface="Courier New" panose="02070309020205020404" pitchFamily="49" charset="0"/>
            </a:endParaRPr>
          </a:p>
          <a:p>
            <a:pPr marL="0" marR="0" algn="l">
              <a:spcBef>
                <a:spcPts val="60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 err="1">
                <a:solidFill>
                  <a:srgbClr val="FFD7AF"/>
                </a:solidFill>
                <a:latin typeface="+mj-lt"/>
                <a:cs typeface="Courier New" panose="02070309020205020404" pitchFamily="49" charset="0"/>
              </a:rPr>
              <a:t>sub_ks_1.in</a:t>
            </a:r>
            <a:endParaRPr lang="en-US" kern="0" dirty="0">
              <a:solidFill>
                <a:srgbClr val="FFD7AF"/>
              </a:solidFill>
              <a:latin typeface="+mj-lt"/>
              <a:cs typeface="Courier New" panose="02070309020205020404" pitchFamily="49" charset="0"/>
            </a:endParaRPr>
          </a:p>
          <a:p>
            <a:pPr marL="0" marR="0" algn="l">
              <a:spcBef>
                <a:spcPts val="60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 err="1">
                <a:solidFill>
                  <a:srgbClr val="FFD7AF"/>
                </a:solidFill>
                <a:latin typeface="+mj-lt"/>
                <a:cs typeface="Courier New" panose="02070309020205020404" pitchFamily="49" charset="0"/>
              </a:rPr>
              <a:t>sub_ks_0.in</a:t>
            </a:r>
            <a:endParaRPr lang="en-US" kern="0" dirty="0">
              <a:solidFill>
                <a:srgbClr val="FFD7AF"/>
              </a:solidFill>
              <a:latin typeface="+mj-lt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 err="1">
                <a:solidFill>
                  <a:srgbClr val="FFD7AF"/>
                </a:solidFill>
                <a:latin typeface="+mj-lt"/>
                <a:cs typeface="Courier New" panose="02070309020205020404" pitchFamily="49" charset="0"/>
              </a:rPr>
              <a:t>edftpy_running.json</a:t>
            </a:r>
            <a:endParaRPr lang="en-US" kern="0" dirty="0">
              <a:solidFill>
                <a:srgbClr val="FFD7AF"/>
              </a:solidFill>
              <a:latin typeface="+mj-lt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 err="1">
                <a:solidFill>
                  <a:srgbClr val="FFD7AF"/>
                </a:solidFill>
                <a:latin typeface="+mj-lt"/>
                <a:cs typeface="Courier New" panose="02070309020205020404" pitchFamily="49" charset="0"/>
              </a:rPr>
              <a:t>edftpy_gsystem.xyz</a:t>
            </a:r>
            <a:endParaRPr lang="en-US" kern="0" dirty="0">
              <a:solidFill>
                <a:srgbClr val="FFD7AF"/>
              </a:solidFill>
              <a:latin typeface="+mj-lt"/>
              <a:cs typeface="Courier New" panose="02070309020205020404" pitchFamily="49" charset="0"/>
            </a:endParaRPr>
          </a:p>
          <a:p>
            <a:pPr marL="0" marR="0" algn="l">
              <a:spcBef>
                <a:spcPts val="60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 err="1">
                <a:solidFill>
                  <a:srgbClr val="FFD7AF"/>
                </a:solidFill>
                <a:latin typeface="+mj-lt"/>
                <a:cs typeface="Courier New" panose="02070309020205020404" pitchFamily="49" charset="0"/>
              </a:rPr>
              <a:t>sub_ks_1.xyz</a:t>
            </a:r>
            <a:endParaRPr lang="en-US" kern="0" dirty="0">
              <a:solidFill>
                <a:srgbClr val="FFD7AF"/>
              </a:solidFill>
              <a:latin typeface="+mj-lt"/>
              <a:cs typeface="Courier New" panose="02070309020205020404" pitchFamily="49" charset="0"/>
            </a:endParaRPr>
          </a:p>
          <a:p>
            <a:pPr marL="0" marR="0" algn="l">
              <a:spcBef>
                <a:spcPts val="60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 err="1">
                <a:solidFill>
                  <a:srgbClr val="FFD7AF"/>
                </a:solidFill>
                <a:latin typeface="+mj-lt"/>
                <a:cs typeface="Courier New" panose="02070309020205020404" pitchFamily="49" charset="0"/>
              </a:rPr>
              <a:t>sub_ks_0.xyz</a:t>
            </a:r>
            <a:endParaRPr lang="en-US" kern="0" dirty="0">
              <a:solidFill>
                <a:srgbClr val="FFD7AF"/>
              </a:solidFill>
              <a:latin typeface="+mj-lt"/>
              <a:cs typeface="Courier New" panose="02070309020205020404" pitchFamily="49" charset="0"/>
            </a:endParaRPr>
          </a:p>
          <a:p>
            <a:pPr marL="0" marR="0" algn="l">
              <a:spcBef>
                <a:spcPts val="60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 err="1">
                <a:solidFill>
                  <a:srgbClr val="FFD7AF"/>
                </a:solidFill>
                <a:latin typeface="+mj-lt"/>
                <a:cs typeface="Courier New" panose="02070309020205020404" pitchFamily="49" charset="0"/>
              </a:rPr>
              <a:t>sub_ks_0.out</a:t>
            </a:r>
            <a:endParaRPr lang="en-US" kern="0" dirty="0">
              <a:solidFill>
                <a:srgbClr val="FFD7AF"/>
              </a:solidFill>
              <a:latin typeface="+mj-lt"/>
              <a:cs typeface="Courier New" panose="02070309020205020404" pitchFamily="49" charset="0"/>
            </a:endParaRPr>
          </a:p>
          <a:p>
            <a:pPr marL="0" marR="0" algn="l">
              <a:spcBef>
                <a:spcPts val="60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 err="1">
                <a:solidFill>
                  <a:srgbClr val="FFD7AF"/>
                </a:solidFill>
                <a:latin typeface="+mj-lt"/>
                <a:cs typeface="Courier New" panose="02070309020205020404" pitchFamily="49" charset="0"/>
              </a:rPr>
              <a:t>sub_ks_1.out</a:t>
            </a:r>
            <a:endParaRPr lang="en-US" kern="0" dirty="0">
              <a:solidFill>
                <a:srgbClr val="FFD7AF"/>
              </a:solidFill>
              <a:latin typeface="+mj-lt"/>
              <a:cs typeface="Courier New" panose="02070309020205020404" pitchFamily="49" charset="0"/>
            </a:endParaRPr>
          </a:p>
          <a:p>
            <a:pPr marL="0" marR="0" algn="l">
              <a:spcBef>
                <a:spcPts val="60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 err="1">
                <a:solidFill>
                  <a:srgbClr val="FFD7AF"/>
                </a:solidFill>
                <a:latin typeface="+mj-lt"/>
                <a:cs typeface="Courier New" panose="02070309020205020404" pitchFamily="49" charset="0"/>
              </a:rPr>
              <a:t>total.xsf</a:t>
            </a:r>
            <a:endParaRPr lang="en-US" kern="0" dirty="0">
              <a:solidFill>
                <a:srgbClr val="FFD7AF"/>
              </a:solidFill>
              <a:latin typeface="+mj-lt"/>
              <a:cs typeface="Courier New" panose="02070309020205020404" pitchFamily="49" charset="0"/>
            </a:endParaRPr>
          </a:p>
          <a:p>
            <a:pPr marL="0" marR="0" algn="l">
              <a:spcBef>
                <a:spcPts val="60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kern="0" dirty="0" err="1">
                <a:solidFill>
                  <a:srgbClr val="AFAF00"/>
                </a:solidFill>
                <a:latin typeface="+mj-lt"/>
                <a:cs typeface="Courier New" panose="02070309020205020404" pitchFamily="49" charset="0"/>
              </a:rPr>
              <a:t>sub_ks_1.tmp</a:t>
            </a:r>
            <a:endParaRPr lang="en-US" b="1" kern="0" dirty="0">
              <a:solidFill>
                <a:srgbClr val="AFAF00"/>
              </a:solidFill>
              <a:latin typeface="+mj-lt"/>
              <a:cs typeface="Courier New" panose="02070309020205020404" pitchFamily="49" charset="0"/>
            </a:endParaRPr>
          </a:p>
          <a:p>
            <a:pPr marL="0" marR="0" algn="l">
              <a:spcBef>
                <a:spcPts val="60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 err="1">
                <a:solidFill>
                  <a:srgbClr val="FFD7AF"/>
                </a:solidFill>
                <a:latin typeface="+mj-lt"/>
                <a:cs typeface="Courier New" panose="02070309020205020404" pitchFamily="49" charset="0"/>
              </a:rPr>
              <a:t>sub_ks_0.xsf</a:t>
            </a:r>
            <a:endParaRPr lang="en-US" kern="0" dirty="0">
              <a:solidFill>
                <a:srgbClr val="FFD7AF"/>
              </a:solidFill>
              <a:latin typeface="+mj-lt"/>
              <a:cs typeface="Courier New" panose="02070309020205020404" pitchFamily="49" charset="0"/>
            </a:endParaRPr>
          </a:p>
          <a:p>
            <a:pPr marL="0" marR="0" algn="l">
              <a:spcBef>
                <a:spcPts val="60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kern="0" dirty="0" err="1">
                <a:solidFill>
                  <a:srgbClr val="AFAF00"/>
                </a:solidFill>
                <a:latin typeface="+mj-lt"/>
                <a:cs typeface="Courier New" panose="02070309020205020404" pitchFamily="49" charset="0"/>
              </a:rPr>
              <a:t>sub_ks_0.tmp</a:t>
            </a:r>
            <a:endParaRPr lang="en-US" b="1" kern="0" dirty="0">
              <a:solidFill>
                <a:srgbClr val="AFAF00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712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6740-49DE-41A1-A32E-DA01FB3D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Advanced features: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9EE4FE-0045-4DDB-920E-69F52B32F15F}"/>
              </a:ext>
            </a:extLst>
          </p:cNvPr>
          <p:cNvSpPr txBox="1"/>
          <p:nvPr/>
        </p:nvSpPr>
        <p:spPr>
          <a:xfrm>
            <a:off x="152400" y="633923"/>
            <a:ext cx="2915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CPU Load Balancing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4479FA-5576-4FFE-925D-7E223040E062}"/>
              </a:ext>
            </a:extLst>
          </p:cNvPr>
          <p:cNvGrpSpPr/>
          <p:nvPr/>
        </p:nvGrpSpPr>
        <p:grpSpPr>
          <a:xfrm>
            <a:off x="179647" y="4953550"/>
            <a:ext cx="5276273" cy="1758426"/>
            <a:chOff x="274901" y="1588863"/>
            <a:chExt cx="8555202" cy="2102933"/>
          </a:xfrm>
          <a:effectLst>
            <a:glow>
              <a:schemeClr val="tx1">
                <a:lumMod val="50000"/>
                <a:lumOff val="50000"/>
                <a:alpha val="40000"/>
              </a:schemeClr>
            </a:glow>
            <a:outerShdw blurRad="114300" dist="1143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0F92A-475B-4CC8-9E69-A70F01D8DB4B}"/>
                </a:ext>
              </a:extLst>
            </p:cNvPr>
            <p:cNvSpPr/>
            <p:nvPr/>
          </p:nvSpPr>
          <p:spPr>
            <a:xfrm>
              <a:off x="274901" y="2030362"/>
              <a:ext cx="8555202" cy="1661434"/>
            </a:xfrm>
            <a:prstGeom prst="rect">
              <a:avLst/>
            </a:prstGeom>
            <a:solidFill>
              <a:srgbClr val="F2E9E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The number of processors for the subsystem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If the minimum of all subsystems is 1, it will be used as a multiplier of # processors.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C2D3C92-D251-464A-A5F2-612F9BC6DEEC}"/>
                </a:ext>
              </a:extLst>
            </p:cNvPr>
            <p:cNvSpPr/>
            <p:nvPr/>
          </p:nvSpPr>
          <p:spPr>
            <a:xfrm>
              <a:off x="274901" y="1588863"/>
              <a:ext cx="8555202" cy="441499"/>
            </a:xfrm>
            <a:custGeom>
              <a:avLst/>
              <a:gdLst>
                <a:gd name="connsiteX0" fmla="*/ 175044 w 8555202"/>
                <a:gd name="connsiteY0" fmla="*/ 0 h 659363"/>
                <a:gd name="connsiteX1" fmla="*/ 8380158 w 8555202"/>
                <a:gd name="connsiteY1" fmla="*/ 0 h 659363"/>
                <a:gd name="connsiteX2" fmla="*/ 8555202 w 8555202"/>
                <a:gd name="connsiteY2" fmla="*/ 175044 h 659363"/>
                <a:gd name="connsiteX3" fmla="*/ 8555202 w 8555202"/>
                <a:gd name="connsiteY3" fmla="*/ 656205 h 659363"/>
                <a:gd name="connsiteX4" fmla="*/ 8554564 w 8555202"/>
                <a:gd name="connsiteY4" fmla="*/ 659363 h 659363"/>
                <a:gd name="connsiteX5" fmla="*/ 638 w 8555202"/>
                <a:gd name="connsiteY5" fmla="*/ 659363 h 659363"/>
                <a:gd name="connsiteX6" fmla="*/ 0 w 8555202"/>
                <a:gd name="connsiteY6" fmla="*/ 656205 h 659363"/>
                <a:gd name="connsiteX7" fmla="*/ 0 w 8555202"/>
                <a:gd name="connsiteY7" fmla="*/ 175044 h 659363"/>
                <a:gd name="connsiteX8" fmla="*/ 175044 w 8555202"/>
                <a:gd name="connsiteY8" fmla="*/ 0 h 65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55202" h="659363">
                  <a:moveTo>
                    <a:pt x="175044" y="0"/>
                  </a:moveTo>
                  <a:lnTo>
                    <a:pt x="8380158" y="0"/>
                  </a:lnTo>
                  <a:cubicBezTo>
                    <a:pt x="8476832" y="0"/>
                    <a:pt x="8555202" y="78370"/>
                    <a:pt x="8555202" y="175044"/>
                  </a:cubicBezTo>
                  <a:lnTo>
                    <a:pt x="8555202" y="656205"/>
                  </a:lnTo>
                  <a:lnTo>
                    <a:pt x="8554564" y="659363"/>
                  </a:lnTo>
                  <a:lnTo>
                    <a:pt x="638" y="659363"/>
                  </a:lnTo>
                  <a:lnTo>
                    <a:pt x="0" y="656205"/>
                  </a:lnTo>
                  <a:lnTo>
                    <a:pt x="0" y="175044"/>
                  </a:lnTo>
                  <a:cubicBezTo>
                    <a:pt x="0" y="78370"/>
                    <a:pt x="78370" y="0"/>
                    <a:pt x="175044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zh-CN" sz="2000" b="1" dirty="0" err="1">
                  <a:solidFill>
                    <a:schemeClr val="bg1"/>
                  </a:solidFill>
                </a:rPr>
                <a:t>nprocs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5B0D7A-DA7A-49F9-8660-171EB27A8747}"/>
              </a:ext>
            </a:extLst>
          </p:cNvPr>
          <p:cNvGrpSpPr/>
          <p:nvPr/>
        </p:nvGrpSpPr>
        <p:grpSpPr>
          <a:xfrm>
            <a:off x="6644640" y="633923"/>
            <a:ext cx="5394960" cy="6078053"/>
            <a:chOff x="6644640" y="633923"/>
            <a:chExt cx="5394960" cy="60780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EA9E94-84D8-417D-9D2F-5D6CB063758C}"/>
                </a:ext>
              </a:extLst>
            </p:cNvPr>
            <p:cNvSpPr txBox="1"/>
            <p:nvPr/>
          </p:nvSpPr>
          <p:spPr>
            <a:xfrm>
              <a:off x="6644640" y="633923"/>
              <a:ext cx="29159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Use gaussians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5FCEAD5-F722-464C-BCA7-EA853E310160}"/>
                </a:ext>
              </a:extLst>
            </p:cNvPr>
            <p:cNvGrpSpPr/>
            <p:nvPr/>
          </p:nvGrpSpPr>
          <p:grpSpPr>
            <a:xfrm>
              <a:off x="6644640" y="1086560"/>
              <a:ext cx="5394960" cy="3539430"/>
              <a:chOff x="6644640" y="1086560"/>
              <a:chExt cx="5394960" cy="353943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8BDAFD-9890-4EFF-AA9E-535D08A1C000}"/>
                  </a:ext>
                </a:extLst>
              </p:cNvPr>
              <p:cNvSpPr txBox="1"/>
              <p:nvPr/>
            </p:nvSpPr>
            <p:spPr>
              <a:xfrm>
                <a:off x="6644640" y="1086560"/>
                <a:ext cx="5303520" cy="3539430"/>
              </a:xfrm>
              <a:prstGeom prst="rect">
                <a:avLst/>
              </a:prstGeom>
              <a:ln>
                <a:prstDash val="soli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  <a:tabLst>
                    <a:tab pos="1828800" algn="l"/>
                    <a:tab pos="2168525" algn="l"/>
                  </a:tabLst>
                </a:pPr>
                <a:r>
                  <a:rPr lang="en-US" sz="1600" b="1" kern="1200" dirty="0">
                    <a:solidFill>
                      <a:schemeClr val="tx1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sz="1600" b="1" kern="1200" dirty="0" err="1">
                    <a:solidFill>
                      <a:schemeClr val="tx1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SUB_KS_0</a:t>
                </a:r>
                <a:r>
                  <a:rPr lang="en-US" sz="1600" b="1" kern="1200" dirty="0">
                    <a:solidFill>
                      <a:schemeClr val="tx1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  <a:tabLst>
                    <a:tab pos="1828800" algn="l"/>
                    <a:tab pos="2168525" algn="l"/>
                  </a:tabLst>
                </a:pPr>
                <a:r>
                  <a:rPr lang="en-US" sz="1600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calculator</a:t>
                </a:r>
                <a:r>
                  <a:rPr lang="en-US" sz="1600" dirty="0">
                    <a:solidFill>
                      <a:srgbClr val="000000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 </a:t>
                </a:r>
                <a:r>
                  <a:rPr lang="en-US" sz="1600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	</a:t>
                </a:r>
                <a:r>
                  <a:rPr lang="en-US" sz="1600" kern="1200" dirty="0" err="1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qe</a:t>
                </a:r>
                <a:endPara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  <a:tabLst>
                    <a:tab pos="1828800" algn="l"/>
                    <a:tab pos="2168525" algn="l"/>
                  </a:tabLst>
                </a:pPr>
                <a:r>
                  <a:rPr lang="en-US" sz="1600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embed	 = 	</a:t>
                </a:r>
                <a:r>
                  <a:rPr lang="en-US" sz="1600" kern="1200" dirty="0" err="1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endPara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tabLst>
                    <a:tab pos="1828800" algn="l"/>
                    <a:tab pos="2168525" algn="l"/>
                  </a:tabLst>
                </a:pPr>
                <a:r>
                  <a:rPr lang="en-US" sz="1600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cell-split	 = 	</a:t>
                </a:r>
                <a:r>
                  <a:rPr lang="en-US" sz="1600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0.5 0.5 0.5</a:t>
                </a:r>
                <a:endPara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  <a:tabLst>
                    <a:tab pos="1828800" algn="l"/>
                    <a:tab pos="2168525" algn="l"/>
                  </a:tabLst>
                </a:pPr>
                <a:r>
                  <a:rPr lang="en-US" sz="1600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cell-index	 = 	0:3</a:t>
                </a:r>
              </a:p>
              <a:p>
                <a:pPr>
                  <a:tabLst>
                    <a:tab pos="1828800" algn="l"/>
                    <a:tab pos="2168525" algn="l"/>
                  </a:tabLst>
                </a:pPr>
                <a:r>
                  <a:rPr lang="en-US" sz="1600" dirty="0">
                    <a:solidFill>
                      <a:srgbClr val="000000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grid-</a:t>
                </a:r>
                <a:r>
                  <a:rPr lang="en-US" sz="1600" dirty="0" err="1">
                    <a:solidFill>
                      <a:srgbClr val="000000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ecut</a:t>
                </a:r>
                <a:r>
                  <a:rPr lang="en-US" sz="1600" dirty="0">
                    <a:solidFill>
                      <a:srgbClr val="000000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 =   2400</a:t>
                </a:r>
              </a:p>
              <a:p>
                <a:pPr>
                  <a:tabLst>
                    <a:tab pos="1828800" algn="l"/>
                    <a:tab pos="2168525" algn="l"/>
                  </a:tabLst>
                </a:pPr>
                <a:r>
                  <a:rPr lang="en-US" sz="1600" dirty="0">
                    <a:solidFill>
                      <a:srgbClr val="FF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density-</a:t>
                </a:r>
                <a:r>
                  <a:rPr lang="en-US" sz="1600" dirty="0" err="1">
                    <a:solidFill>
                      <a:srgbClr val="FF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use_gaussians</a:t>
                </a:r>
                <a:r>
                  <a:rPr lang="en-US" sz="1600" dirty="0">
                    <a:solidFill>
                      <a:srgbClr val="FF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	True</a:t>
                </a:r>
                <a:endParaRPr lang="en-US" sz="1600" dirty="0">
                  <a:solidFill>
                    <a:srgbClr val="FF0000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  <a:tabLst>
                    <a:tab pos="1828800" algn="l"/>
                    <a:tab pos="2168525" algn="l"/>
                  </a:tabLst>
                </a:pPr>
                <a:endParaRPr lang="en-US" sz="1600" dirty="0">
                  <a:solidFill>
                    <a:srgbClr val="000000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  <a:tabLst>
                    <a:tab pos="1828800" algn="l"/>
                    <a:tab pos="2168525" algn="l"/>
                  </a:tabLst>
                </a:pPr>
                <a:r>
                  <a:rPr lang="en-US" sz="1600" b="1" kern="1200" dirty="0">
                    <a:solidFill>
                      <a:schemeClr val="tx1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sz="1600" b="1" kern="1200" dirty="0" err="1">
                    <a:solidFill>
                      <a:schemeClr val="tx1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SUB_KS_1</a:t>
                </a:r>
                <a:r>
                  <a:rPr lang="en-US" sz="1600" b="1" kern="1200" dirty="0">
                    <a:solidFill>
                      <a:schemeClr val="tx1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  <a:tabLst>
                    <a:tab pos="1828800" algn="l"/>
                    <a:tab pos="2168525" algn="l"/>
                  </a:tabLst>
                </a:pPr>
                <a:r>
                  <a:rPr lang="en-US" sz="1600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calculator	 = 	</a:t>
                </a:r>
                <a:r>
                  <a:rPr lang="en-US" sz="1600" kern="1200" dirty="0" err="1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qe</a:t>
                </a:r>
                <a:endPara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  <a:tabLst>
                    <a:tab pos="1828800" algn="l"/>
                    <a:tab pos="2168525" algn="l"/>
                  </a:tabLst>
                </a:pPr>
                <a:r>
                  <a:rPr lang="en-US" sz="1600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embed	 = 	</a:t>
                </a:r>
                <a:r>
                  <a:rPr lang="en-US" sz="1600" kern="1200" dirty="0" err="1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sz="1600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XC</a:t>
                </a:r>
              </a:p>
              <a:p>
                <a:pPr>
                  <a:tabLst>
                    <a:tab pos="1828800" algn="l"/>
                    <a:tab pos="2168525" algn="l"/>
                  </a:tabLst>
                </a:pPr>
                <a:r>
                  <a:rPr lang="en-US" sz="1600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cell-split	 = 	</a:t>
                </a:r>
                <a:r>
                  <a:rPr lang="en-US" sz="1600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0.5 0.5 0.5</a:t>
                </a:r>
                <a:endPara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  <a:tabLst>
                    <a:tab pos="1828800" algn="l"/>
                    <a:tab pos="2168525" algn="l"/>
                  </a:tabLst>
                </a:pPr>
                <a:r>
                  <a:rPr lang="en-US" sz="1600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cell-index	 = 	3:6</a:t>
                </a:r>
              </a:p>
              <a:p>
                <a:pPr>
                  <a:tabLst>
                    <a:tab pos="1828800" algn="l"/>
                    <a:tab pos="2168525" algn="l"/>
                  </a:tabLst>
                </a:pPr>
                <a:r>
                  <a:rPr lang="en-US" sz="1600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grid-</a:t>
                </a:r>
                <a:r>
                  <a:rPr lang="en-US" sz="1600" dirty="0" err="1">
                    <a:solidFill>
                      <a:srgbClr val="0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ecut</a:t>
                </a:r>
                <a:r>
                  <a:rPr lang="en-US" sz="1600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 =   2400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6BBCFB-8620-47AD-BC1D-7B8CCE38BB82}"/>
                  </a:ext>
                </a:extLst>
              </p:cNvPr>
              <p:cNvSpPr txBox="1"/>
              <p:nvPr/>
            </p:nvSpPr>
            <p:spPr>
              <a:xfrm>
                <a:off x="9813264" y="4098870"/>
                <a:ext cx="222633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b="1" u="sng" dirty="0" err="1">
                    <a:solidFill>
                      <a:schemeClr val="accent6">
                        <a:lumMod val="75000"/>
                      </a:schemeClr>
                    </a:solidFill>
                    <a:latin typeface="+mj-lt"/>
                    <a:cs typeface="Times New Roman" panose="02020603050405020304" pitchFamily="18" charset="0"/>
                  </a:rPr>
                  <a:t>input_pro.ini</a:t>
                </a:r>
                <a:r>
                  <a:rPr lang="en-US" altLang="zh-CN" sz="2400" b="1" u="sng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endParaRPr lang="en-US" sz="2400" b="1" u="sng" dirty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5B090A5-1621-4282-8120-9841AEA78919}"/>
                </a:ext>
              </a:extLst>
            </p:cNvPr>
            <p:cNvGrpSpPr/>
            <p:nvPr/>
          </p:nvGrpSpPr>
          <p:grpSpPr>
            <a:xfrm>
              <a:off x="6644640" y="4953550"/>
              <a:ext cx="5276273" cy="1758426"/>
              <a:chOff x="274901" y="1588863"/>
              <a:chExt cx="8555202" cy="2102933"/>
            </a:xfrm>
            <a:effectLst>
              <a:glow>
                <a:schemeClr val="tx1">
                  <a:lumMod val="50000"/>
                  <a:lumOff val="50000"/>
                  <a:alpha val="40000"/>
                </a:schemeClr>
              </a:glow>
              <a:outerShdw blurRad="114300" dist="1143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150898-1E25-4580-955F-10B9C954E8AB}"/>
                  </a:ext>
                </a:extLst>
              </p:cNvPr>
              <p:cNvSpPr/>
              <p:nvPr/>
            </p:nvSpPr>
            <p:spPr>
              <a:xfrm>
                <a:off x="274901" y="2030362"/>
                <a:ext cx="8555202" cy="1661434"/>
              </a:xfrm>
              <a:prstGeom prst="rect">
                <a:avLst/>
              </a:prstGeom>
              <a:solidFill>
                <a:srgbClr val="F2E9E9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>
                  <a:spcBef>
                    <a:spcPts val="600"/>
                  </a:spcBef>
                </a:pPr>
                <a:r>
                  <a:rPr lang="en-US" dirty="0"/>
                  <a:t>This is to avoid problems of electrons leaking in the core region of surrounding fragments when hard pseudopotentials are employed.</a:t>
                </a: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46797A1-B61A-4B60-A44A-FD8FC2FA8BB3}"/>
                  </a:ext>
                </a:extLst>
              </p:cNvPr>
              <p:cNvSpPr/>
              <p:nvPr/>
            </p:nvSpPr>
            <p:spPr>
              <a:xfrm>
                <a:off x="274901" y="1588863"/>
                <a:ext cx="8555202" cy="441499"/>
              </a:xfrm>
              <a:custGeom>
                <a:avLst/>
                <a:gdLst>
                  <a:gd name="connsiteX0" fmla="*/ 175044 w 8555202"/>
                  <a:gd name="connsiteY0" fmla="*/ 0 h 659363"/>
                  <a:gd name="connsiteX1" fmla="*/ 8380158 w 8555202"/>
                  <a:gd name="connsiteY1" fmla="*/ 0 h 659363"/>
                  <a:gd name="connsiteX2" fmla="*/ 8555202 w 8555202"/>
                  <a:gd name="connsiteY2" fmla="*/ 175044 h 659363"/>
                  <a:gd name="connsiteX3" fmla="*/ 8555202 w 8555202"/>
                  <a:gd name="connsiteY3" fmla="*/ 656205 h 659363"/>
                  <a:gd name="connsiteX4" fmla="*/ 8554564 w 8555202"/>
                  <a:gd name="connsiteY4" fmla="*/ 659363 h 659363"/>
                  <a:gd name="connsiteX5" fmla="*/ 638 w 8555202"/>
                  <a:gd name="connsiteY5" fmla="*/ 659363 h 659363"/>
                  <a:gd name="connsiteX6" fmla="*/ 0 w 8555202"/>
                  <a:gd name="connsiteY6" fmla="*/ 656205 h 659363"/>
                  <a:gd name="connsiteX7" fmla="*/ 0 w 8555202"/>
                  <a:gd name="connsiteY7" fmla="*/ 175044 h 659363"/>
                  <a:gd name="connsiteX8" fmla="*/ 175044 w 8555202"/>
                  <a:gd name="connsiteY8" fmla="*/ 0 h 659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55202" h="659363">
                    <a:moveTo>
                      <a:pt x="175044" y="0"/>
                    </a:moveTo>
                    <a:lnTo>
                      <a:pt x="8380158" y="0"/>
                    </a:lnTo>
                    <a:cubicBezTo>
                      <a:pt x="8476832" y="0"/>
                      <a:pt x="8555202" y="78370"/>
                      <a:pt x="8555202" y="175044"/>
                    </a:cubicBezTo>
                    <a:lnTo>
                      <a:pt x="8555202" y="656205"/>
                    </a:lnTo>
                    <a:lnTo>
                      <a:pt x="8554564" y="659363"/>
                    </a:lnTo>
                    <a:lnTo>
                      <a:pt x="638" y="659363"/>
                    </a:lnTo>
                    <a:lnTo>
                      <a:pt x="0" y="656205"/>
                    </a:lnTo>
                    <a:lnTo>
                      <a:pt x="0" y="175044"/>
                    </a:lnTo>
                    <a:cubicBezTo>
                      <a:pt x="0" y="78370"/>
                      <a:pt x="78370" y="0"/>
                      <a:pt x="175044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</a:rPr>
                  <a:t>density-</a:t>
                </a:r>
                <a:r>
                  <a:rPr lang="en-US" altLang="zh-CN" sz="2000" b="1" dirty="0" err="1">
                    <a:solidFill>
                      <a:schemeClr val="bg1"/>
                    </a:solidFill>
                  </a:rPr>
                  <a:t>use_gaussians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4C238B8-F1D5-4136-BC17-07436679967A}"/>
              </a:ext>
            </a:extLst>
          </p:cNvPr>
          <p:cNvGrpSpPr/>
          <p:nvPr/>
        </p:nvGrpSpPr>
        <p:grpSpPr>
          <a:xfrm>
            <a:off x="152400" y="1081800"/>
            <a:ext cx="5303520" cy="3785652"/>
            <a:chOff x="152400" y="1081800"/>
            <a:chExt cx="5303520" cy="37856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AE6209-8F1B-4F7C-AEDC-EE86B6538284}"/>
                </a:ext>
              </a:extLst>
            </p:cNvPr>
            <p:cNvSpPr txBox="1"/>
            <p:nvPr/>
          </p:nvSpPr>
          <p:spPr>
            <a:xfrm>
              <a:off x="152400" y="1081800"/>
              <a:ext cx="5303520" cy="3785652"/>
            </a:xfrm>
            <a:prstGeom prst="rect">
              <a:avLst/>
            </a:prstGeom>
            <a:ln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r>
                <a:rPr lang="en-US" sz="1600" b="1" kern="1200" dirty="0">
                  <a:solidFill>
                    <a:schemeClr val="tx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[</a:t>
              </a:r>
              <a:r>
                <a:rPr lang="en-US" sz="1600" b="1" kern="1200" dirty="0" err="1">
                  <a:solidFill>
                    <a:schemeClr val="tx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SUB_KS_0</a:t>
              </a:r>
              <a:r>
                <a:rPr lang="en-US" sz="1600" b="1" kern="1200" dirty="0">
                  <a:solidFill>
                    <a:schemeClr val="tx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calculator</a:t>
              </a:r>
              <a:r>
                <a:rPr lang="en-US" sz="1600" dirty="0">
                  <a:solidFill>
                    <a:srgbClr val="000000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	 </a:t>
              </a: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= 	</a:t>
              </a:r>
              <a:r>
                <a:rPr lang="en-US" sz="1600" kern="1200" dirty="0" err="1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qe</a:t>
              </a:r>
              <a:endPara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embed	 = 	</a:t>
              </a:r>
              <a:r>
                <a:rPr lang="en-US" sz="1600" kern="1200" dirty="0" err="1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KE</a:t>
              </a:r>
              <a:endPara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tabLst>
                  <a:tab pos="1828800" algn="l"/>
                  <a:tab pos="2168525" algn="l"/>
                </a:tabLst>
              </a:pP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cell-split	 = 	</a:t>
              </a:r>
              <a:r>
                <a:rPr lang="en-US" sz="16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0.5 0.5 0.5</a:t>
              </a:r>
              <a:endPara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cell-index	 = 	0:3</a:t>
              </a:r>
            </a:p>
            <a:p>
              <a:pPr>
                <a:tabLst>
                  <a:tab pos="1828800" algn="l"/>
                  <a:tab pos="2168525" algn="l"/>
                </a:tabLst>
              </a:pPr>
              <a:r>
                <a:rPr lang="en-US" sz="1600" dirty="0">
                  <a:solidFill>
                    <a:srgbClr val="000000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grid-</a:t>
              </a:r>
              <a:r>
                <a:rPr lang="en-US" sz="1600" dirty="0" err="1">
                  <a:solidFill>
                    <a:srgbClr val="000000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ecut</a:t>
              </a:r>
              <a:r>
                <a:rPr lang="en-US" sz="1600" dirty="0">
                  <a:solidFill>
                    <a:srgbClr val="000000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	 =   2400</a:t>
              </a:r>
            </a:p>
            <a:p>
              <a:pPr>
                <a:tabLst>
                  <a:tab pos="1828800" algn="l"/>
                  <a:tab pos="2168525" algn="l"/>
                </a:tabLst>
              </a:pPr>
              <a:r>
                <a:rPr lang="en-US" sz="1600" dirty="0" err="1">
                  <a:solidFill>
                    <a:srgbClr val="FF0000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nprocs</a:t>
              </a:r>
              <a:r>
                <a:rPr lang="en-US" sz="1600" dirty="0">
                  <a:solidFill>
                    <a:srgbClr val="FF0000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	 =	3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endParaRPr lang="en-US" sz="1600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r>
                <a:rPr lang="en-US" sz="1600" b="1" kern="1200" dirty="0">
                  <a:solidFill>
                    <a:schemeClr val="tx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[</a:t>
              </a:r>
              <a:r>
                <a:rPr lang="en-US" sz="1600" b="1" kern="1200" dirty="0" err="1">
                  <a:solidFill>
                    <a:schemeClr val="tx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SUB_KS_1</a:t>
              </a:r>
              <a:r>
                <a:rPr lang="en-US" sz="1600" b="1" kern="1200" dirty="0">
                  <a:solidFill>
                    <a:schemeClr val="tx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calculator	 = 	</a:t>
              </a:r>
              <a:r>
                <a:rPr lang="en-US" sz="1600" kern="1200" dirty="0" err="1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qe</a:t>
              </a:r>
              <a:endPara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embed	 = 	</a:t>
              </a:r>
              <a:r>
                <a:rPr lang="en-US" sz="1600" kern="1200" dirty="0" err="1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KE</a:t>
              </a: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XC</a:t>
              </a:r>
            </a:p>
            <a:p>
              <a:pPr>
                <a:tabLst>
                  <a:tab pos="1828800" algn="l"/>
                  <a:tab pos="2168525" algn="l"/>
                </a:tabLst>
              </a:pP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cell-split	 = 	</a:t>
              </a:r>
              <a:r>
                <a:rPr lang="en-US" sz="16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0.5 0.5 0.5</a:t>
              </a:r>
              <a:endPara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cell-index	 = 	3:6</a:t>
              </a:r>
            </a:p>
            <a:p>
              <a:pPr>
                <a:tabLst>
                  <a:tab pos="1828800" algn="l"/>
                  <a:tab pos="2168525" algn="l"/>
                </a:tabLst>
              </a:pPr>
              <a:r>
                <a:rPr lang="en-US" sz="16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grid-</a:t>
              </a:r>
              <a:r>
                <a:rPr lang="en-US" sz="1600" dirty="0" err="1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ecut</a:t>
              </a:r>
              <a:r>
                <a:rPr lang="en-US" sz="16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	 =   2400</a:t>
              </a:r>
            </a:p>
            <a:p>
              <a:pPr>
                <a:tabLst>
                  <a:tab pos="1828800" algn="l"/>
                  <a:tab pos="2168525" algn="l"/>
                </a:tabLst>
              </a:pPr>
              <a:r>
                <a:rPr lang="en-US" sz="1600" dirty="0" err="1">
                  <a:solidFill>
                    <a:srgbClr val="FF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nprocs</a:t>
              </a:r>
              <a:r>
                <a:rPr lang="en-US" sz="1600" dirty="0">
                  <a:solidFill>
                    <a:srgbClr val="FF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	 =	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78DC8C-4CCD-402F-AE27-6E6D54F0FB72}"/>
                </a:ext>
              </a:extLst>
            </p:cNvPr>
            <p:cNvSpPr txBox="1"/>
            <p:nvPr/>
          </p:nvSpPr>
          <p:spPr>
            <a:xfrm>
              <a:off x="3229584" y="4307299"/>
              <a:ext cx="22263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u="sng" dirty="0" err="1">
                  <a:solidFill>
                    <a:schemeClr val="accent6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input_pro.ini</a:t>
              </a:r>
              <a:r>
                <a:rPr lang="en-US" altLang="zh-CN" sz="2400" b="1" u="sng" dirty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endParaRPr lang="en-US" sz="2400" b="1" u="sng" dirty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441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F47CC-2A93-C547-9E4C-C67A07A9F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some coding!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A3E43-BFE7-A94C-A0AE-FFF4E11CDA86}"/>
              </a:ext>
            </a:extLst>
          </p:cNvPr>
          <p:cNvSpPr txBox="1"/>
          <p:nvPr/>
        </p:nvSpPr>
        <p:spPr>
          <a:xfrm>
            <a:off x="3003005" y="1319646"/>
            <a:ext cx="6185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Check out the </a:t>
            </a:r>
            <a:r>
              <a:rPr lang="en-US" sz="2000" dirty="0" err="1"/>
              <a:t>jupyter</a:t>
            </a:r>
            <a:r>
              <a:rPr lang="en-US" sz="2000" dirty="0"/>
              <a:t> notebooks on </a:t>
            </a:r>
            <a:r>
              <a:rPr lang="en-US" sz="2000" i="1" dirty="0"/>
              <a:t>./Materials/</a:t>
            </a:r>
            <a:r>
              <a:rPr lang="en-US" sz="2000" i="1" dirty="0" err="1"/>
              <a:t>jupyter-scf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872797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72CB-C88D-CB46-A186-2F6CE0D8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4D1CB7-1BF5-7947-97BF-DA9C4452365D}"/>
              </a:ext>
            </a:extLst>
          </p:cNvPr>
          <p:cNvSpPr txBox="1"/>
          <p:nvPr/>
        </p:nvSpPr>
        <p:spPr>
          <a:xfrm>
            <a:off x="6096000" y="2589813"/>
            <a:ext cx="5655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err="1"/>
              <a:t>Jupyter</a:t>
            </a:r>
            <a:r>
              <a:rPr lang="en-US" dirty="0"/>
              <a:t> challenge: Add you own external potential to a specific subsystem</a:t>
            </a:r>
          </a:p>
          <a:p>
            <a:pPr marL="342900" indent="-342900">
              <a:buAutoNum type="arabicParenR"/>
            </a:pPr>
            <a:r>
              <a:rPr lang="en-US" dirty="0"/>
              <a:t>Input file challenge: make an input file for </a:t>
            </a:r>
            <a:r>
              <a:rPr lang="en-US" b="1" dirty="0" err="1"/>
              <a:t>challenge.xyz</a:t>
            </a:r>
            <a:r>
              <a:rPr lang="en-US" b="1" dirty="0"/>
              <a:t> </a:t>
            </a:r>
            <a:r>
              <a:rPr lang="en-US" dirty="0"/>
              <a:t>with optimal load balance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737CE-E265-3C41-85DA-9F2D35F89886}"/>
              </a:ext>
            </a:extLst>
          </p:cNvPr>
          <p:cNvSpPr txBox="1"/>
          <p:nvPr/>
        </p:nvSpPr>
        <p:spPr>
          <a:xfrm>
            <a:off x="3839613" y="1096222"/>
            <a:ext cx="4512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./Materials/examples-</a:t>
            </a:r>
            <a:r>
              <a:rPr lang="en-US" sz="2400" i="1" dirty="0" err="1"/>
              <a:t>scf</a:t>
            </a:r>
            <a:r>
              <a:rPr lang="en-US" sz="2400" i="1" dirty="0"/>
              <a:t>-challenge</a:t>
            </a:r>
          </a:p>
        </p:txBody>
      </p:sp>
      <p:pic>
        <p:nvPicPr>
          <p:cNvPr id="1026" name="Picture 2" descr="challenge-solution - SME Centre@SICCI">
            <a:extLst>
              <a:ext uri="{FF2B5EF4-FFF2-40B4-BE49-F238E27FC236}">
                <a16:creationId xmlns:a16="http://schemas.microsoft.com/office/drawing/2014/main" id="{1F82C44E-139B-E844-949A-44B32DDB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59" y="2067953"/>
            <a:ext cx="4783859" cy="344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533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6740-49DE-41A1-A32E-DA01FB3D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End…</a:t>
            </a:r>
            <a:endParaRPr lang="en-US" dirty="0"/>
          </a:p>
        </p:txBody>
      </p:sp>
      <p:sp>
        <p:nvSpPr>
          <p:cNvPr id="15" name="矩形 2">
            <a:extLst>
              <a:ext uri="{FF2B5EF4-FFF2-40B4-BE49-F238E27FC236}">
                <a16:creationId xmlns:a16="http://schemas.microsoft.com/office/drawing/2014/main" id="{39F117F3-0519-5A47-A485-44D63B35B030}"/>
              </a:ext>
            </a:extLst>
          </p:cNvPr>
          <p:cNvSpPr/>
          <p:nvPr/>
        </p:nvSpPr>
        <p:spPr>
          <a:xfrm>
            <a:off x="2817613" y="870130"/>
            <a:ext cx="6947276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cap="none" spc="0" dirty="0">
                <a:ln w="0"/>
                <a:latin typeface="Courier New" panose="02070309020205020404" pitchFamily="49" charset="0"/>
                <a:cs typeface="Courier New" panose="02070309020205020404" pitchFamily="49" charset="0"/>
                <a:sym typeface="+mn-lt"/>
              </a:rPr>
              <a:t>Questions?</a:t>
            </a:r>
          </a:p>
          <a:p>
            <a:pPr algn="ctr"/>
            <a:endParaRPr lang="en-US" altLang="zh-CN" sz="6000" cap="none" spc="0" dirty="0">
              <a:ln w="0"/>
              <a:latin typeface="Courier New" panose="02070309020205020404" pitchFamily="49" charset="0"/>
              <a:cs typeface="Courier New" panose="02070309020205020404" pitchFamily="49" charset="0"/>
              <a:sym typeface="+mn-lt"/>
            </a:endParaRPr>
          </a:p>
          <a:p>
            <a:pPr algn="ctr"/>
            <a:r>
              <a:rPr lang="en-US" altLang="zh-CN" sz="60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lt"/>
              </a:rPr>
              <a:t>@</a:t>
            </a:r>
            <a:r>
              <a:rPr lang="en-US" altLang="zh-CN" sz="6000" dirty="0" err="1">
                <a:ln w="0"/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lt"/>
              </a:rPr>
              <a:t>MikPavanello</a:t>
            </a:r>
            <a:endParaRPr lang="en-US" altLang="zh-CN" sz="6000" dirty="0">
              <a:ln w="0"/>
              <a:solidFill>
                <a:schemeClr val="tx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  <a:sym typeface="+mn-lt"/>
            </a:endParaRPr>
          </a:p>
          <a:p>
            <a:pPr algn="ctr"/>
            <a:r>
              <a:rPr lang="en-US" altLang="zh-CN" sz="6000" cap="none" spc="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lt"/>
              </a:rPr>
              <a:t>@</a:t>
            </a:r>
            <a:r>
              <a:rPr lang="en-US" altLang="zh-CN" sz="6000" cap="none" spc="0" dirty="0" err="1">
                <a:ln w="0"/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lt"/>
              </a:rPr>
              <a:t>XuechengShao</a:t>
            </a:r>
            <a:endParaRPr lang="en-US" altLang="zh-CN" sz="6000" cap="none" spc="0" dirty="0">
              <a:ln w="0"/>
              <a:solidFill>
                <a:schemeClr val="tx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  <a:sym typeface="+mn-lt"/>
            </a:endParaRPr>
          </a:p>
          <a:p>
            <a:pPr algn="ctr"/>
            <a:r>
              <a:rPr lang="en-US" altLang="zh-CN" sz="60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lt"/>
              </a:rPr>
              <a:t>@</a:t>
            </a:r>
            <a:r>
              <a:rPr lang="en-US" altLang="zh-CN" sz="6000" dirty="0" err="1">
                <a:ln w="0"/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lt"/>
              </a:rPr>
              <a:t>alesgeno</a:t>
            </a:r>
            <a:endParaRPr lang="en-US" altLang="zh-CN" sz="6000" dirty="0">
              <a:ln w="0"/>
              <a:solidFill>
                <a:schemeClr val="tx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  <a:sym typeface="+mn-lt"/>
            </a:endParaRPr>
          </a:p>
          <a:p>
            <a:pPr algn="ctr"/>
            <a:endParaRPr lang="zh-CN" altLang="en-US" sz="6000" cap="none" spc="0" dirty="0">
              <a:ln w="0"/>
              <a:solidFill>
                <a:schemeClr val="tx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6956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6740-49DE-41A1-A32E-DA01FB3D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eDFTpy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32F97-82B1-4B24-9A62-F087A7146217}"/>
              </a:ext>
            </a:extLst>
          </p:cNvPr>
          <p:cNvSpPr txBox="1"/>
          <p:nvPr/>
        </p:nvSpPr>
        <p:spPr>
          <a:xfrm>
            <a:off x="115783" y="662602"/>
            <a:ext cx="4540037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+mj-lt"/>
              </a:rPr>
              <a:t>Requirements</a:t>
            </a:r>
          </a:p>
          <a:p>
            <a:pPr marL="64008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</a:t>
            </a:r>
            <a:r>
              <a:rPr lang="en-US" b="0" i="0" dirty="0">
                <a:effectLst/>
                <a:latin typeface="+mj-lt"/>
              </a:rPr>
              <a:t> 3.6 or newer</a:t>
            </a:r>
          </a:p>
          <a:p>
            <a:pPr marL="64008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NumPy</a:t>
            </a:r>
            <a:r>
              <a:rPr lang="en-US" b="0" i="0" dirty="0">
                <a:effectLst/>
                <a:latin typeface="+mj-lt"/>
              </a:rPr>
              <a:t> 1.18 or newer</a:t>
            </a:r>
          </a:p>
          <a:p>
            <a:pPr marL="64008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SciPy</a:t>
            </a:r>
            <a:r>
              <a:rPr lang="en-US" b="0" i="0" dirty="0">
                <a:effectLst/>
                <a:latin typeface="+mj-lt"/>
              </a:rPr>
              <a:t> 0.18 or newer</a:t>
            </a:r>
          </a:p>
          <a:p>
            <a:pPr marL="64008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DFTpy</a:t>
            </a:r>
            <a:r>
              <a:rPr lang="en-US" b="0" i="0" dirty="0">
                <a:effectLst/>
                <a:latin typeface="+mj-lt"/>
              </a:rPr>
              <a:t> latest</a:t>
            </a:r>
          </a:p>
          <a:p>
            <a:pPr marL="64008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ASE</a:t>
            </a:r>
            <a:r>
              <a:rPr lang="en-US" b="0" i="0" dirty="0">
                <a:effectLst/>
                <a:latin typeface="+mj-lt"/>
              </a:rPr>
              <a:t> 3.21.1 or newer</a:t>
            </a:r>
          </a:p>
          <a:p>
            <a:pPr marL="64008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effectLst/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pylibxc</a:t>
            </a:r>
            <a:r>
              <a:rPr lang="en-US" b="0" i="0" dirty="0">
                <a:effectLst/>
                <a:latin typeface="+mj-lt"/>
              </a:rPr>
              <a:t> </a:t>
            </a:r>
          </a:p>
          <a:p>
            <a:pPr marL="64008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effectLst/>
                <a:latin typeface="+mj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mpi4py</a:t>
            </a:r>
            <a:r>
              <a:rPr lang="en-US" b="0" i="0" dirty="0">
                <a:effectLst/>
                <a:latin typeface="+mj-lt"/>
              </a:rPr>
              <a:t> 3.0.2 or newer</a:t>
            </a:r>
          </a:p>
          <a:p>
            <a:pPr marL="64008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effectLst/>
                <a:latin typeface="+mj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mpi4py-fft</a:t>
            </a:r>
            <a:r>
              <a:rPr lang="en-US" b="0" i="0" dirty="0">
                <a:effectLst/>
                <a:latin typeface="+mj-lt"/>
              </a:rPr>
              <a:t> 2.0.4 or newer </a:t>
            </a:r>
          </a:p>
          <a:p>
            <a:pPr marL="64008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effectLst/>
                <a:latin typeface="+mj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xmltodict</a:t>
            </a:r>
            <a:endParaRPr lang="en-US" b="0" i="0" dirty="0">
              <a:effectLst/>
              <a:latin typeface="+mj-lt"/>
            </a:endParaRPr>
          </a:p>
          <a:p>
            <a:pPr marL="64008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effectLst/>
                <a:latin typeface="+mj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upf_to_json</a:t>
            </a:r>
            <a:endParaRPr lang="en-US" b="0" i="0" dirty="0"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E5C7D-E7F1-4B1B-B12B-E44D5863C868}"/>
              </a:ext>
            </a:extLst>
          </p:cNvPr>
          <p:cNvSpPr txBox="1"/>
          <p:nvPr/>
        </p:nvSpPr>
        <p:spPr>
          <a:xfrm>
            <a:off x="3797980" y="737802"/>
            <a:ext cx="8127320" cy="2793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/>
              <a:t>Install</a:t>
            </a:r>
          </a:p>
          <a:p>
            <a:pPr marL="445770" lvl="2">
              <a:lnSpc>
                <a:spcPct val="120000"/>
              </a:lnSpc>
            </a:pPr>
            <a:r>
              <a:rPr lang="en-US" sz="2000" dirty="0">
                <a:ea typeface="Arial" charset="0"/>
                <a:cs typeface="Arial" charset="0"/>
              </a:rPr>
              <a:t>You can get the source from </a:t>
            </a:r>
            <a:r>
              <a:rPr lang="en-US" sz="2000" dirty="0" err="1">
                <a:ea typeface="Arial" charset="0"/>
                <a:cs typeface="Arial" charset="0"/>
              </a:rPr>
              <a:t>gitlab</a:t>
            </a:r>
            <a:r>
              <a:rPr lang="en-US" sz="2000" dirty="0">
                <a:ea typeface="Arial" charset="0"/>
                <a:cs typeface="Arial" charset="0"/>
              </a:rPr>
              <a:t> like this:</a:t>
            </a:r>
          </a:p>
          <a:p>
            <a:pPr marL="902970" lvl="3">
              <a:lnSpc>
                <a:spcPct val="120000"/>
              </a:lnSpc>
            </a:pPr>
            <a:r>
              <a:rPr lang="en-US" sz="2000" dirty="0">
                <a:ea typeface="Arial" charset="0"/>
                <a:cs typeface="Arial" charset="0"/>
              </a:rPr>
              <a:t>$ </a:t>
            </a:r>
            <a:r>
              <a:rPr lang="en-US" sz="2000" b="1" i="1" dirty="0">
                <a:ea typeface="Arial" charset="0"/>
                <a:cs typeface="Arial" charset="0"/>
              </a:rPr>
              <a:t>git clone https://</a:t>
            </a:r>
            <a:r>
              <a:rPr lang="en-US" sz="2000" b="1" i="1" dirty="0" err="1">
                <a:ea typeface="Arial" charset="0"/>
                <a:cs typeface="Arial" charset="0"/>
              </a:rPr>
              <a:t>gitlab.com</a:t>
            </a:r>
            <a:r>
              <a:rPr lang="en-US" sz="2000" b="1" i="1" dirty="0">
                <a:ea typeface="Arial" charset="0"/>
                <a:cs typeface="Arial" charset="0"/>
              </a:rPr>
              <a:t>/</a:t>
            </a:r>
            <a:r>
              <a:rPr lang="en-US" sz="2000" b="1" i="1" dirty="0" err="1">
                <a:ea typeface="Arial" charset="0"/>
                <a:cs typeface="Arial" charset="0"/>
              </a:rPr>
              <a:t>pavanello</a:t>
            </a:r>
            <a:r>
              <a:rPr lang="en-US" sz="2000" b="1" i="1" dirty="0">
                <a:ea typeface="Arial" charset="0"/>
                <a:cs typeface="Arial" charset="0"/>
              </a:rPr>
              <a:t>-research-group/</a:t>
            </a:r>
            <a:r>
              <a:rPr lang="en-US" sz="2000" b="1" i="1" dirty="0" err="1">
                <a:ea typeface="Arial" charset="0"/>
                <a:cs typeface="Arial" charset="0"/>
              </a:rPr>
              <a:t>edftpy.git</a:t>
            </a:r>
            <a:endParaRPr lang="en-US" sz="2000" b="1" i="1" dirty="0">
              <a:ea typeface="Arial" charset="0"/>
              <a:cs typeface="Arial" charset="0"/>
            </a:endParaRPr>
          </a:p>
          <a:p>
            <a:pPr marL="902970" lvl="3">
              <a:lnSpc>
                <a:spcPct val="120000"/>
              </a:lnSpc>
            </a:pPr>
            <a:r>
              <a:rPr lang="en-US" sz="2000" dirty="0">
                <a:ea typeface="Arial" charset="0"/>
                <a:cs typeface="Arial" charset="0"/>
              </a:rPr>
              <a:t>$ </a:t>
            </a:r>
            <a:r>
              <a:rPr lang="en-US" sz="2000" b="1" i="1" dirty="0">
                <a:cs typeface="Arial" charset="0"/>
              </a:rPr>
              <a:t>python -m pip install ./</a:t>
            </a:r>
            <a:r>
              <a:rPr lang="en-US" sz="2000" b="1" i="1" dirty="0" err="1">
                <a:cs typeface="Arial" charset="0"/>
              </a:rPr>
              <a:t>edftpy</a:t>
            </a:r>
            <a:endParaRPr lang="en-US" sz="2000" b="1" i="1" dirty="0">
              <a:cs typeface="Arial" charset="0"/>
            </a:endParaRPr>
          </a:p>
          <a:p>
            <a:pPr marL="445770" lvl="2">
              <a:lnSpc>
                <a:spcPct val="120000"/>
              </a:lnSpc>
            </a:pPr>
            <a:r>
              <a:rPr lang="en-US" sz="2000" dirty="0">
                <a:ea typeface="Arial" charset="0"/>
                <a:cs typeface="Arial" charset="0"/>
              </a:rPr>
              <a:t>or simpler:</a:t>
            </a:r>
          </a:p>
          <a:p>
            <a:pPr marL="902970" lvl="3">
              <a:lnSpc>
                <a:spcPct val="120000"/>
              </a:lnSpc>
            </a:pPr>
            <a:r>
              <a:rPr lang="en-US" sz="2000" dirty="0">
                <a:ea typeface="Arial" charset="0"/>
                <a:cs typeface="Arial" charset="0"/>
              </a:rPr>
              <a:t>$ </a:t>
            </a:r>
            <a:r>
              <a:rPr lang="en-US" sz="2000" b="1" i="1" dirty="0">
                <a:cs typeface="Arial" charset="0"/>
              </a:rPr>
              <a:t>python -m pip install </a:t>
            </a:r>
            <a:r>
              <a:rPr lang="en-US" sz="2000" b="1" i="1" dirty="0" err="1">
                <a:cs typeface="Arial" charset="0"/>
              </a:rPr>
              <a:t>git+https</a:t>
            </a:r>
            <a:r>
              <a:rPr lang="en-US" sz="2000" b="1" i="1" dirty="0">
                <a:cs typeface="Arial" charset="0"/>
              </a:rPr>
              <a:t>://</a:t>
            </a:r>
            <a:r>
              <a:rPr lang="en-US" sz="2000" b="1" i="1" dirty="0" err="1">
                <a:cs typeface="Arial" charset="0"/>
              </a:rPr>
              <a:t>gitlab.com</a:t>
            </a:r>
            <a:r>
              <a:rPr lang="en-US" sz="2000" b="1" i="1" dirty="0">
                <a:cs typeface="Arial" charset="0"/>
              </a:rPr>
              <a:t>/</a:t>
            </a:r>
            <a:r>
              <a:rPr lang="en-US" sz="2000" b="1" i="1" dirty="0" err="1">
                <a:cs typeface="Arial" charset="0"/>
              </a:rPr>
              <a:t>pavanello</a:t>
            </a:r>
            <a:r>
              <a:rPr lang="en-US" sz="2000" b="1" i="1" dirty="0">
                <a:cs typeface="Arial" charset="0"/>
              </a:rPr>
              <a:t>-research-group/</a:t>
            </a:r>
            <a:r>
              <a:rPr lang="en-US" sz="2000" b="1" i="1" dirty="0" err="1">
                <a:cs typeface="Arial" charset="0"/>
              </a:rPr>
              <a:t>edftpy.git</a:t>
            </a:r>
            <a:endParaRPr lang="en-US" sz="2000" b="1" i="1" dirty="0">
              <a:cs typeface="Arial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9D6C8A-6F6F-4770-9E77-8E12923C29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17094" y="4171255"/>
            <a:ext cx="2242876" cy="137976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75ED492-D1D6-42FC-8AF9-823551A4DC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43277" y="4436509"/>
            <a:ext cx="1156824" cy="11568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D2ECBC-514A-4C52-94CE-BE5027E0CC36}"/>
              </a:ext>
            </a:extLst>
          </p:cNvPr>
          <p:cNvSpPr txBox="1"/>
          <p:nvPr/>
        </p:nvSpPr>
        <p:spPr>
          <a:xfrm>
            <a:off x="6728109" y="5782388"/>
            <a:ext cx="42208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17"/>
              </a:rPr>
              <a:t>http://</a:t>
            </a:r>
            <a:r>
              <a:rPr lang="en-US" sz="2800" dirty="0" err="1">
                <a:hlinkClick r:id="rId17"/>
              </a:rPr>
              <a:t>edftpy.rutgers.edu</a:t>
            </a:r>
            <a:r>
              <a:rPr lang="en-US" sz="2800" dirty="0">
                <a:hlinkClick r:id="rId17"/>
              </a:rPr>
              <a:t>/</a:t>
            </a:r>
            <a:r>
              <a:rPr lang="en-US" sz="28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E230E8-CC89-41EC-943F-DE1071B09261}"/>
              </a:ext>
            </a:extLst>
          </p:cNvPr>
          <p:cNvSpPr txBox="1"/>
          <p:nvPr/>
        </p:nvSpPr>
        <p:spPr>
          <a:xfrm>
            <a:off x="115783" y="5782388"/>
            <a:ext cx="42208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17"/>
              </a:rPr>
              <a:t>http://</a:t>
            </a:r>
            <a:r>
              <a:rPr lang="en-US" sz="2800" dirty="0" err="1">
                <a:hlinkClick r:id="rId17"/>
              </a:rPr>
              <a:t>dftpy.rutgers.edu</a:t>
            </a:r>
            <a:r>
              <a:rPr lang="en-US" sz="2800" dirty="0">
                <a:hlinkClick r:id="rId17"/>
              </a:rPr>
              <a:t>/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6988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ectron density (q = 0.005 e/a 0 3 ) disposition in water molecule (DFT Opt ? Freq RBPW91/6-31G??(d,p) computation) ">
            <a:extLst>
              <a:ext uri="{FF2B5EF4-FFF2-40B4-BE49-F238E27FC236}">
                <a16:creationId xmlns:a16="http://schemas.microsoft.com/office/drawing/2014/main" id="{3ADA02EC-863C-EE4B-856A-D26E48AD5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84" y="1244759"/>
            <a:ext cx="1354632" cy="108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F8B56D-253D-984A-9A7F-5293DEF6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eDFTpy</a:t>
            </a:r>
            <a:r>
              <a:rPr lang="en-US" dirty="0"/>
              <a:t> do? And why is it called </a:t>
            </a:r>
            <a:r>
              <a:rPr lang="en-US" dirty="0" err="1"/>
              <a:t>eDFTpy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D084E8-E629-A34C-AC44-025D57AB92A5}"/>
                  </a:ext>
                </a:extLst>
              </p:cNvPr>
              <p:cNvSpPr txBox="1"/>
              <p:nvPr/>
            </p:nvSpPr>
            <p:spPr>
              <a:xfrm>
                <a:off x="4437722" y="1641817"/>
                <a:ext cx="588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D084E8-E629-A34C-AC44-025D57AB9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22" y="1641817"/>
                <a:ext cx="588686" cy="276999"/>
              </a:xfrm>
              <a:prstGeom prst="rect">
                <a:avLst/>
              </a:prstGeom>
              <a:blipFill>
                <a:blip r:embed="rId3"/>
                <a:stretch>
                  <a:fillRect l="-8511" t="-4348" r="-1276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8DDE06-F917-2E48-9A05-58C06AB2F08D}"/>
                  </a:ext>
                </a:extLst>
              </p:cNvPr>
              <p:cNvSpPr txBox="1"/>
              <p:nvPr/>
            </p:nvSpPr>
            <p:spPr>
              <a:xfrm>
                <a:off x="6996448" y="1641817"/>
                <a:ext cx="850426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𝑒𝑚𝑏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8DDE06-F917-2E48-9A05-58C06AB2F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448" y="1641817"/>
                <a:ext cx="850426" cy="287386"/>
              </a:xfrm>
              <a:prstGeom prst="rect">
                <a:avLst/>
              </a:prstGeom>
              <a:blipFill>
                <a:blip r:embed="rId4"/>
                <a:stretch>
                  <a:fillRect l="-4478" r="-895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Graphic 25">
            <a:extLst>
              <a:ext uri="{FF2B5EF4-FFF2-40B4-BE49-F238E27FC236}">
                <a16:creationId xmlns:a16="http://schemas.microsoft.com/office/drawing/2014/main" id="{4C9F2728-ED34-FA48-B610-65B29A6734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8286" r="19741" b="39284"/>
          <a:stretch/>
        </p:blipFill>
        <p:spPr>
          <a:xfrm>
            <a:off x="5005263" y="2943999"/>
            <a:ext cx="2181474" cy="131475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796D60D-7DF6-8C4E-8B0B-8CE2158442A7}"/>
              </a:ext>
            </a:extLst>
          </p:cNvPr>
          <p:cNvSpPr/>
          <p:nvPr/>
        </p:nvSpPr>
        <p:spPr>
          <a:xfrm>
            <a:off x="4115530" y="1004711"/>
            <a:ext cx="3962400" cy="154657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0B2AA151-B148-EE42-A720-D313E19CB8C8}"/>
              </a:ext>
            </a:extLst>
          </p:cNvPr>
          <p:cNvCxnSpPr>
            <a:stCxn id="26" idx="3"/>
            <a:endCxn id="9" idx="2"/>
          </p:cNvCxnSpPr>
          <p:nvPr/>
        </p:nvCxnSpPr>
        <p:spPr>
          <a:xfrm flipV="1">
            <a:off x="7186737" y="1929203"/>
            <a:ext cx="234924" cy="16721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55F20D11-689D-9743-A474-A57EC29721BD}"/>
              </a:ext>
            </a:extLst>
          </p:cNvPr>
          <p:cNvCxnSpPr>
            <a:stCxn id="4" idx="2"/>
            <a:endCxn id="26" idx="1"/>
          </p:cNvCxnSpPr>
          <p:nvPr/>
        </p:nvCxnSpPr>
        <p:spPr>
          <a:xfrm rot="16200000" flipH="1">
            <a:off x="4027385" y="2623496"/>
            <a:ext cx="1682558" cy="2731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Electron density (q = 0.005 e/a 0 3 ) disposition in water molecule (DFT Opt ? Freq RBPW91/6-31G??(d,p) computation) ">
            <a:extLst>
              <a:ext uri="{FF2B5EF4-FFF2-40B4-BE49-F238E27FC236}">
                <a16:creationId xmlns:a16="http://schemas.microsoft.com/office/drawing/2014/main" id="{ABC7A431-20C9-9C4A-86C2-567423C0E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930" y="4848577"/>
            <a:ext cx="1354632" cy="108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CE4F5B-8CA8-3742-9F47-BE0695A024A1}"/>
                  </a:ext>
                </a:extLst>
              </p:cNvPr>
              <p:cNvSpPr txBox="1"/>
              <p:nvPr/>
            </p:nvSpPr>
            <p:spPr>
              <a:xfrm>
                <a:off x="7096968" y="5245635"/>
                <a:ext cx="5940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CE4F5B-8CA8-3742-9F47-BE0695A02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968" y="5245635"/>
                <a:ext cx="594009" cy="276999"/>
              </a:xfrm>
              <a:prstGeom prst="rect">
                <a:avLst/>
              </a:prstGeom>
              <a:blipFill>
                <a:blip r:embed="rId7"/>
                <a:stretch>
                  <a:fillRect l="-8333" t="-4545" r="-1250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CF16CA-7AA1-BD4E-BFF6-E883D8019B3C}"/>
                  </a:ext>
                </a:extLst>
              </p:cNvPr>
              <p:cNvSpPr txBox="1"/>
              <p:nvPr/>
            </p:nvSpPr>
            <p:spPr>
              <a:xfrm>
                <a:off x="9655694" y="5245635"/>
                <a:ext cx="850426" cy="287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𝑒𝑚𝑏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CF16CA-7AA1-BD4E-BFF6-E883D8019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694" y="5245635"/>
                <a:ext cx="850426" cy="287964"/>
              </a:xfrm>
              <a:prstGeom prst="rect">
                <a:avLst/>
              </a:prstGeom>
              <a:blipFill>
                <a:blip r:embed="rId8"/>
                <a:stretch>
                  <a:fillRect l="-4412" r="-882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5E5FF0E1-03E0-BB47-AC98-0BC3643CA949}"/>
              </a:ext>
            </a:extLst>
          </p:cNvPr>
          <p:cNvSpPr/>
          <p:nvPr/>
        </p:nvSpPr>
        <p:spPr>
          <a:xfrm>
            <a:off x="6774776" y="4608529"/>
            <a:ext cx="3962400" cy="154657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7BA81320-8351-8949-BAE3-F56DD76B3BE8}"/>
              </a:ext>
            </a:extLst>
          </p:cNvPr>
          <p:cNvCxnSpPr>
            <a:stCxn id="47" idx="1"/>
            <a:endCxn id="26" idx="2"/>
          </p:cNvCxnSpPr>
          <p:nvPr/>
        </p:nvCxnSpPr>
        <p:spPr>
          <a:xfrm rot="10800000">
            <a:off x="6096000" y="4258749"/>
            <a:ext cx="1000968" cy="112538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Elbow Connector 1023">
            <a:extLst>
              <a:ext uri="{FF2B5EF4-FFF2-40B4-BE49-F238E27FC236}">
                <a16:creationId xmlns:a16="http://schemas.microsoft.com/office/drawing/2014/main" id="{31EFBAFB-F995-224C-A00B-DE8A22DC15A9}"/>
              </a:ext>
            </a:extLst>
          </p:cNvPr>
          <p:cNvCxnSpPr>
            <a:stCxn id="26" idx="3"/>
            <a:endCxn id="48" idx="0"/>
          </p:cNvCxnSpPr>
          <p:nvPr/>
        </p:nvCxnSpPr>
        <p:spPr>
          <a:xfrm>
            <a:off x="7186737" y="3601374"/>
            <a:ext cx="2894170" cy="164426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FBB48421-585D-7A41-8AC8-8E0B68A3F781}"/>
              </a:ext>
            </a:extLst>
          </p:cNvPr>
          <p:cNvGrpSpPr/>
          <p:nvPr/>
        </p:nvGrpSpPr>
        <p:grpSpPr>
          <a:xfrm>
            <a:off x="1157723" y="4258749"/>
            <a:ext cx="4724400" cy="2308578"/>
            <a:chOff x="266468" y="3940538"/>
            <a:chExt cx="4724400" cy="2308578"/>
          </a:xfrm>
        </p:grpSpPr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E4864C2F-3CC0-8948-A5E7-3524955D517B}"/>
                </a:ext>
              </a:extLst>
            </p:cNvPr>
            <p:cNvGrpSpPr/>
            <p:nvPr/>
          </p:nvGrpSpPr>
          <p:grpSpPr>
            <a:xfrm>
              <a:off x="266468" y="3940538"/>
              <a:ext cx="3962400" cy="1546578"/>
              <a:chOff x="309732" y="4337596"/>
              <a:chExt cx="3962400" cy="1546578"/>
            </a:xfrm>
          </p:grpSpPr>
          <p:pic>
            <p:nvPicPr>
              <p:cNvPr id="41" name="Picture 2" descr="Electron density (q = 0.005 e/a 0 3 ) disposition in water molecule (DFT Opt ? Freq RBPW91/6-31G??(d,p) computation) ">
                <a:extLst>
                  <a:ext uri="{FF2B5EF4-FFF2-40B4-BE49-F238E27FC236}">
                    <a16:creationId xmlns:a16="http://schemas.microsoft.com/office/drawing/2014/main" id="{A14661EB-082D-1545-A43D-77CDF97EF6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2886" y="4577644"/>
                <a:ext cx="1354632" cy="1081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CEDE8E07-09E0-2844-A942-C14E96603B19}"/>
                      </a:ext>
                    </a:extLst>
                  </p:cNvPr>
                  <p:cNvSpPr txBox="1"/>
                  <p:nvPr/>
                </p:nvSpPr>
                <p:spPr>
                  <a:xfrm>
                    <a:off x="631924" y="4974702"/>
                    <a:ext cx="59400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CEDE8E07-09E0-2844-A942-C14E96603B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924" y="4974702"/>
                    <a:ext cx="594009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333" t="-4348" r="-12500" b="-347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9E06D11-DA1C-A34C-A7B4-5D04F9E6E602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650" y="4974702"/>
                    <a:ext cx="850426" cy="2893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𝑒𝑚𝑏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9E06D11-DA1C-A34C-A7B4-5D04F9E6E6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0650" y="4974702"/>
                    <a:ext cx="850426" cy="2893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478" r="-10448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2CD468A-ED5F-714E-A626-F7EEFF67CCDA}"/>
                  </a:ext>
                </a:extLst>
              </p:cNvPr>
              <p:cNvSpPr/>
              <p:nvPr/>
            </p:nvSpPr>
            <p:spPr>
              <a:xfrm>
                <a:off x="309732" y="4337596"/>
                <a:ext cx="3962400" cy="1546578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7D8F89B-AD3F-3846-B8D8-9C788C773395}"/>
                  </a:ext>
                </a:extLst>
              </p:cNvPr>
              <p:cNvSpPr txBox="1"/>
              <p:nvPr/>
            </p:nvSpPr>
            <p:spPr>
              <a:xfrm>
                <a:off x="331836" y="4346893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QE</a:t>
                </a:r>
                <a:r>
                  <a:rPr lang="en-US" dirty="0" err="1">
                    <a:solidFill>
                      <a:srgbClr val="FF0000"/>
                    </a:solidFill>
                  </a:rPr>
                  <a:t>py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08CFAEA-7F0A-4A4F-8716-A572BB655A6F}"/>
                </a:ext>
              </a:extLst>
            </p:cNvPr>
            <p:cNvGrpSpPr/>
            <p:nvPr/>
          </p:nvGrpSpPr>
          <p:grpSpPr>
            <a:xfrm>
              <a:off x="418868" y="4092938"/>
              <a:ext cx="3962400" cy="1546578"/>
              <a:chOff x="309732" y="4337596"/>
              <a:chExt cx="3962400" cy="1546578"/>
            </a:xfrm>
          </p:grpSpPr>
          <p:pic>
            <p:nvPicPr>
              <p:cNvPr id="79" name="Picture 2" descr="Electron density (q = 0.005 e/a 0 3 ) disposition in water molecule (DFT Opt ? Freq RBPW91/6-31G??(d,p) computation) ">
                <a:extLst>
                  <a:ext uri="{FF2B5EF4-FFF2-40B4-BE49-F238E27FC236}">
                    <a16:creationId xmlns:a16="http://schemas.microsoft.com/office/drawing/2014/main" id="{B2BE25C4-9B44-CB49-98BF-52C1FB3A45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2886" y="4577644"/>
                <a:ext cx="1354632" cy="1081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D3601A93-2B88-2946-9FEC-693ECA518B2E}"/>
                      </a:ext>
                    </a:extLst>
                  </p:cNvPr>
                  <p:cNvSpPr txBox="1"/>
                  <p:nvPr/>
                </p:nvSpPr>
                <p:spPr>
                  <a:xfrm>
                    <a:off x="631924" y="4974702"/>
                    <a:ext cx="59400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D3601A93-2B88-2946-9FEC-693ECA518B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924" y="4974702"/>
                    <a:ext cx="594009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333" t="-4348" r="-12500" b="-347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EA0FB103-B39F-BB4B-B56E-5750837F022C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650" y="4974702"/>
                    <a:ext cx="850426" cy="2893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𝑒𝑚𝑏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EA0FB103-B39F-BB4B-B56E-5750837F02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0650" y="4974702"/>
                    <a:ext cx="850426" cy="2893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478" r="-10448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6D73643-F8F6-2645-9C81-A23C2E3A41AB}"/>
                  </a:ext>
                </a:extLst>
              </p:cNvPr>
              <p:cNvSpPr/>
              <p:nvPr/>
            </p:nvSpPr>
            <p:spPr>
              <a:xfrm>
                <a:off x="309732" y="4337596"/>
                <a:ext cx="3962400" cy="1546578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7A022BB-EBBE-354C-90CA-E65D7B3D8CD3}"/>
                  </a:ext>
                </a:extLst>
              </p:cNvPr>
              <p:cNvSpPr txBox="1"/>
              <p:nvPr/>
            </p:nvSpPr>
            <p:spPr>
              <a:xfrm>
                <a:off x="331836" y="4346893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QE</a:t>
                </a:r>
                <a:r>
                  <a:rPr lang="en-US" dirty="0" err="1">
                    <a:solidFill>
                      <a:srgbClr val="FF0000"/>
                    </a:solidFill>
                  </a:rPr>
                  <a:t>py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57C64C8-1BBA-2E44-96C2-E2CEBA9F70D8}"/>
                </a:ext>
              </a:extLst>
            </p:cNvPr>
            <p:cNvGrpSpPr/>
            <p:nvPr/>
          </p:nvGrpSpPr>
          <p:grpSpPr>
            <a:xfrm>
              <a:off x="571268" y="4245338"/>
              <a:ext cx="3962400" cy="1546578"/>
              <a:chOff x="309732" y="4337596"/>
              <a:chExt cx="3962400" cy="1546578"/>
            </a:xfrm>
          </p:grpSpPr>
          <p:pic>
            <p:nvPicPr>
              <p:cNvPr id="85" name="Picture 2" descr="Electron density (q = 0.005 e/a 0 3 ) disposition in water molecule (DFT Opt ? Freq RBPW91/6-31G??(d,p) computation) ">
                <a:extLst>
                  <a:ext uri="{FF2B5EF4-FFF2-40B4-BE49-F238E27FC236}">
                    <a16:creationId xmlns:a16="http://schemas.microsoft.com/office/drawing/2014/main" id="{597F8762-8870-CB48-8547-6B24F4E765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2886" y="4577644"/>
                <a:ext cx="1354632" cy="1081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18C49183-F7FD-284E-BA96-877EE906DFF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924" y="4974702"/>
                    <a:ext cx="59400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18C49183-F7FD-284E-BA96-877EE906DF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924" y="4974702"/>
                    <a:ext cx="594009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333" t="-4348" r="-12500" b="-347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242FB0BA-3C7D-7C43-A348-A9994CA30521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650" y="4974702"/>
                    <a:ext cx="850426" cy="2893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𝑒𝑚𝑏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242FB0BA-3C7D-7C43-A348-A9994CA305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0650" y="4974702"/>
                    <a:ext cx="850426" cy="2893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478" r="-10448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9D01F90-28A7-A547-9106-3456C337D6F4}"/>
                  </a:ext>
                </a:extLst>
              </p:cNvPr>
              <p:cNvSpPr/>
              <p:nvPr/>
            </p:nvSpPr>
            <p:spPr>
              <a:xfrm>
                <a:off x="309732" y="4337596"/>
                <a:ext cx="3962400" cy="1546578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BF7846C-72F0-DD47-A0F9-2D164B1001FB}"/>
                  </a:ext>
                </a:extLst>
              </p:cNvPr>
              <p:cNvSpPr txBox="1"/>
              <p:nvPr/>
            </p:nvSpPr>
            <p:spPr>
              <a:xfrm>
                <a:off x="331836" y="4346893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QE</a:t>
                </a:r>
                <a:r>
                  <a:rPr lang="en-US" dirty="0" err="1">
                    <a:solidFill>
                      <a:srgbClr val="FF0000"/>
                    </a:solidFill>
                  </a:rPr>
                  <a:t>py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4DF8E9DD-9613-F348-91F0-43994AE4542F}"/>
                </a:ext>
              </a:extLst>
            </p:cNvPr>
            <p:cNvGrpSpPr/>
            <p:nvPr/>
          </p:nvGrpSpPr>
          <p:grpSpPr>
            <a:xfrm>
              <a:off x="723668" y="4397738"/>
              <a:ext cx="3962400" cy="1546578"/>
              <a:chOff x="309732" y="4337596"/>
              <a:chExt cx="3962400" cy="1546578"/>
            </a:xfrm>
          </p:grpSpPr>
          <p:pic>
            <p:nvPicPr>
              <p:cNvPr id="91" name="Picture 2" descr="Electron density (q = 0.005 e/a 0 3 ) disposition in water molecule (DFT Opt ? Freq RBPW91/6-31G??(d,p) computation) ">
                <a:extLst>
                  <a:ext uri="{FF2B5EF4-FFF2-40B4-BE49-F238E27FC236}">
                    <a16:creationId xmlns:a16="http://schemas.microsoft.com/office/drawing/2014/main" id="{F2C59046-FBC6-6348-B900-1352AC7AE6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2886" y="4577644"/>
                <a:ext cx="1354632" cy="1081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83CA1CEA-F08B-A04F-930A-C1E003C1EDC7}"/>
                      </a:ext>
                    </a:extLst>
                  </p:cNvPr>
                  <p:cNvSpPr txBox="1"/>
                  <p:nvPr/>
                </p:nvSpPr>
                <p:spPr>
                  <a:xfrm>
                    <a:off x="631924" y="4974702"/>
                    <a:ext cx="59400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83CA1CEA-F08B-A04F-930A-C1E003C1ED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924" y="4974702"/>
                    <a:ext cx="594009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333" t="-4348" r="-12500" b="-347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3950D4D0-D77D-324B-A54E-2EBEA7350C66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650" y="4974702"/>
                    <a:ext cx="850426" cy="2893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𝑒𝑚𝑏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3950D4D0-D77D-324B-A54E-2EBEA7350C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0650" y="4974702"/>
                    <a:ext cx="850426" cy="2893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478" r="-10448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785DE20-6265-3549-9227-F4ED945466F5}"/>
                  </a:ext>
                </a:extLst>
              </p:cNvPr>
              <p:cNvSpPr/>
              <p:nvPr/>
            </p:nvSpPr>
            <p:spPr>
              <a:xfrm>
                <a:off x="309732" y="4337596"/>
                <a:ext cx="3962400" cy="1546578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A75E365-9A4C-594B-972D-E2F6AEC8F46B}"/>
                  </a:ext>
                </a:extLst>
              </p:cNvPr>
              <p:cNvSpPr txBox="1"/>
              <p:nvPr/>
            </p:nvSpPr>
            <p:spPr>
              <a:xfrm>
                <a:off x="331836" y="4346893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QE</a:t>
                </a:r>
                <a:r>
                  <a:rPr lang="en-US" dirty="0" err="1">
                    <a:solidFill>
                      <a:srgbClr val="FF0000"/>
                    </a:solidFill>
                  </a:rPr>
                  <a:t>py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E777747-48D7-7348-A0BA-C069B259F406}"/>
                </a:ext>
              </a:extLst>
            </p:cNvPr>
            <p:cNvGrpSpPr/>
            <p:nvPr/>
          </p:nvGrpSpPr>
          <p:grpSpPr>
            <a:xfrm>
              <a:off x="876068" y="4550138"/>
              <a:ext cx="3962400" cy="1546578"/>
              <a:chOff x="309732" y="4337596"/>
              <a:chExt cx="3962400" cy="1546578"/>
            </a:xfrm>
          </p:grpSpPr>
          <p:pic>
            <p:nvPicPr>
              <p:cNvPr id="97" name="Picture 2" descr="Electron density (q = 0.005 e/a 0 3 ) disposition in water molecule (DFT Opt ? Freq RBPW91/6-31G??(d,p) computation) ">
                <a:extLst>
                  <a:ext uri="{FF2B5EF4-FFF2-40B4-BE49-F238E27FC236}">
                    <a16:creationId xmlns:a16="http://schemas.microsoft.com/office/drawing/2014/main" id="{EDA7923D-C150-C64F-8900-459D080BAF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2886" y="4577644"/>
                <a:ext cx="1354632" cy="1081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9AECB765-DF1F-C04C-9B30-984A08C04A25}"/>
                      </a:ext>
                    </a:extLst>
                  </p:cNvPr>
                  <p:cNvSpPr txBox="1"/>
                  <p:nvPr/>
                </p:nvSpPr>
                <p:spPr>
                  <a:xfrm>
                    <a:off x="631924" y="4974702"/>
                    <a:ext cx="59400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9AECB765-DF1F-C04C-9B30-984A08C04A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924" y="4974702"/>
                    <a:ext cx="594009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333" t="-4348" r="-12500" b="-347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14DF5DC2-A807-5D41-AF35-A4DE3959CB6C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650" y="4974702"/>
                    <a:ext cx="850426" cy="2893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𝑒𝑚𝑏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14DF5DC2-A807-5D41-AF35-A4DE3959CB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0650" y="4974702"/>
                    <a:ext cx="850426" cy="2893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478" r="-10448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A707F4B-E684-4744-9147-1FD98F1C06C0}"/>
                  </a:ext>
                </a:extLst>
              </p:cNvPr>
              <p:cNvSpPr/>
              <p:nvPr/>
            </p:nvSpPr>
            <p:spPr>
              <a:xfrm>
                <a:off x="309732" y="4337596"/>
                <a:ext cx="3962400" cy="1546578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CCF552B-59E4-3544-847F-9DEC05D9192D}"/>
                  </a:ext>
                </a:extLst>
              </p:cNvPr>
              <p:cNvSpPr txBox="1"/>
              <p:nvPr/>
            </p:nvSpPr>
            <p:spPr>
              <a:xfrm>
                <a:off x="331836" y="4346893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QE</a:t>
                </a:r>
                <a:r>
                  <a:rPr lang="en-US" dirty="0" err="1">
                    <a:solidFill>
                      <a:srgbClr val="FF0000"/>
                    </a:solidFill>
                  </a:rPr>
                  <a:t>py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B3A98FB-45DD-4A43-B1C5-00245F710A8F}"/>
                </a:ext>
              </a:extLst>
            </p:cNvPr>
            <p:cNvGrpSpPr/>
            <p:nvPr/>
          </p:nvGrpSpPr>
          <p:grpSpPr>
            <a:xfrm>
              <a:off x="1028468" y="4702538"/>
              <a:ext cx="3962400" cy="1546578"/>
              <a:chOff x="309732" y="4337596"/>
              <a:chExt cx="3962400" cy="1546578"/>
            </a:xfrm>
          </p:grpSpPr>
          <p:pic>
            <p:nvPicPr>
              <p:cNvPr id="103" name="Picture 2" descr="Electron density (q = 0.005 e/a 0 3 ) disposition in water molecule (DFT Opt ? Freq RBPW91/6-31G??(d,p) computation) ">
                <a:extLst>
                  <a:ext uri="{FF2B5EF4-FFF2-40B4-BE49-F238E27FC236}">
                    <a16:creationId xmlns:a16="http://schemas.microsoft.com/office/drawing/2014/main" id="{CCB47BC3-E5F5-484F-8541-E7E61E2F86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2886" y="4577644"/>
                <a:ext cx="1354632" cy="1081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9658B46C-2939-6549-A244-763CA3438D9A}"/>
                      </a:ext>
                    </a:extLst>
                  </p:cNvPr>
                  <p:cNvSpPr txBox="1"/>
                  <p:nvPr/>
                </p:nvSpPr>
                <p:spPr>
                  <a:xfrm>
                    <a:off x="631924" y="4974702"/>
                    <a:ext cx="59400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9658B46C-2939-6549-A244-763CA3438D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924" y="4974702"/>
                    <a:ext cx="594009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333" t="-4348" r="-12500" b="-347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E17BA9ED-77D9-9546-B803-38F631D0E210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650" y="4974702"/>
                    <a:ext cx="850426" cy="2893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𝑒𝑚𝑏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E17BA9ED-77D9-9546-B803-38F631D0E2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0650" y="4974702"/>
                    <a:ext cx="850426" cy="2893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478" r="-10448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A6C9F5E-F2BF-7543-86F7-2A77EBD7059C}"/>
                  </a:ext>
                </a:extLst>
              </p:cNvPr>
              <p:cNvSpPr/>
              <p:nvPr/>
            </p:nvSpPr>
            <p:spPr>
              <a:xfrm>
                <a:off x="309732" y="4337596"/>
                <a:ext cx="3962400" cy="1546578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550198B-5697-0E47-A8C4-BB8DC09D4A2F}"/>
                  </a:ext>
                </a:extLst>
              </p:cNvPr>
              <p:cNvSpPr txBox="1"/>
              <p:nvPr/>
            </p:nvSpPr>
            <p:spPr>
              <a:xfrm>
                <a:off x="331836" y="4346893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QE</a:t>
                </a:r>
                <a:r>
                  <a:rPr lang="en-US" dirty="0" err="1">
                    <a:solidFill>
                      <a:srgbClr val="FF0000"/>
                    </a:solidFill>
                  </a:rPr>
                  <a:t>py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09" name="Graphic 108">
            <a:extLst>
              <a:ext uri="{FF2B5EF4-FFF2-40B4-BE49-F238E27FC236}">
                <a16:creationId xmlns:a16="http://schemas.microsoft.com/office/drawing/2014/main" id="{2095CD5D-78A4-4A4A-8C7C-296E5E646C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27195" y="2839322"/>
            <a:ext cx="651216" cy="651216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30DD5729-CCD8-B44A-859D-C75AEBFA23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49321" y="1036360"/>
            <a:ext cx="1349346" cy="573809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AED3CB11-A850-024A-965F-A85300B2462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820537" y="4644496"/>
            <a:ext cx="1349346" cy="57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1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74573-A7FA-0142-8BE9-B14EC291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eDFTpy</a:t>
            </a:r>
            <a:r>
              <a:rPr lang="en-US" dirty="0"/>
              <a:t> must handle parallel lead balancing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5E7347-AD4D-1D41-9BBC-7E871F4394CC}"/>
                  </a:ext>
                </a:extLst>
              </p:cNvPr>
              <p:cNvSpPr txBox="1"/>
              <p:nvPr/>
            </p:nvSpPr>
            <p:spPr>
              <a:xfrm>
                <a:off x="119446" y="2812227"/>
                <a:ext cx="428694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Subsystems are assigned their own set of CPUs and simulation cell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/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Global potentials (such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2000" dirty="0"/>
                  <a:t>) need to be computed on the global grid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5E7347-AD4D-1D41-9BBC-7E871F439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46" y="2812227"/>
                <a:ext cx="4286940" cy="1631216"/>
              </a:xfrm>
              <a:prstGeom prst="rect">
                <a:avLst/>
              </a:prstGeom>
              <a:blipFill>
                <a:blip r:embed="rId2"/>
                <a:stretch>
                  <a:fillRect l="-1475" t="-2326" b="-6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4AA4F6D-F867-4BA8-805A-014A69A4AAF0}"/>
              </a:ext>
            </a:extLst>
          </p:cNvPr>
          <p:cNvSpPr/>
          <p:nvPr/>
        </p:nvSpPr>
        <p:spPr>
          <a:xfrm>
            <a:off x="8284422" y="853111"/>
            <a:ext cx="1158240" cy="283683"/>
          </a:xfrm>
          <a:prstGeom prst="rect">
            <a:avLst/>
          </a:prstGeom>
          <a:solidFill>
            <a:srgbClr val="E8E8E8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5DD5549-D13A-41BC-820F-B71A19B2D634}"/>
              </a:ext>
            </a:extLst>
          </p:cNvPr>
          <p:cNvSpPr/>
          <p:nvPr/>
        </p:nvSpPr>
        <p:spPr>
          <a:xfrm>
            <a:off x="8284422" y="1208974"/>
            <a:ext cx="1158240" cy="283683"/>
          </a:xfrm>
          <a:prstGeom prst="rect">
            <a:avLst/>
          </a:prstGeom>
          <a:solidFill>
            <a:srgbClr val="E8E8E8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ED90F9B-D87D-4FA1-997C-0AE3C08C6A11}"/>
              </a:ext>
            </a:extLst>
          </p:cNvPr>
          <p:cNvSpPr/>
          <p:nvPr/>
        </p:nvSpPr>
        <p:spPr>
          <a:xfrm>
            <a:off x="8284422" y="1564837"/>
            <a:ext cx="1158240" cy="283683"/>
          </a:xfrm>
          <a:prstGeom prst="rect">
            <a:avLst/>
          </a:prstGeom>
          <a:solidFill>
            <a:srgbClr val="E8E8E8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A5272E8-368F-44D9-9854-23A93CEB9591}"/>
              </a:ext>
            </a:extLst>
          </p:cNvPr>
          <p:cNvSpPr/>
          <p:nvPr/>
        </p:nvSpPr>
        <p:spPr>
          <a:xfrm>
            <a:off x="8284422" y="1920700"/>
            <a:ext cx="1158240" cy="283683"/>
          </a:xfrm>
          <a:prstGeom prst="rect">
            <a:avLst/>
          </a:prstGeom>
          <a:solidFill>
            <a:srgbClr val="E8E8E8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DCA1BD9-63AE-4A19-99F9-B8748C8ED49C}"/>
              </a:ext>
            </a:extLst>
          </p:cNvPr>
          <p:cNvSpPr/>
          <p:nvPr/>
        </p:nvSpPr>
        <p:spPr>
          <a:xfrm>
            <a:off x="8284422" y="2276563"/>
            <a:ext cx="1158240" cy="283683"/>
          </a:xfrm>
          <a:prstGeom prst="rect">
            <a:avLst/>
          </a:prstGeom>
          <a:solidFill>
            <a:srgbClr val="E8E8E8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1BD614F-135D-410F-B166-442CE8AFAC97}"/>
              </a:ext>
            </a:extLst>
          </p:cNvPr>
          <p:cNvSpPr/>
          <p:nvPr/>
        </p:nvSpPr>
        <p:spPr>
          <a:xfrm>
            <a:off x="8284422" y="2632426"/>
            <a:ext cx="1158240" cy="283683"/>
          </a:xfrm>
          <a:prstGeom prst="rect">
            <a:avLst/>
          </a:prstGeom>
          <a:solidFill>
            <a:srgbClr val="E8E8E8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7900DC2-1B76-4CCA-AA72-A970B994C321}"/>
              </a:ext>
            </a:extLst>
          </p:cNvPr>
          <p:cNvSpPr/>
          <p:nvPr/>
        </p:nvSpPr>
        <p:spPr>
          <a:xfrm>
            <a:off x="8284422" y="2988289"/>
            <a:ext cx="1158240" cy="283683"/>
          </a:xfrm>
          <a:prstGeom prst="rect">
            <a:avLst/>
          </a:prstGeom>
          <a:solidFill>
            <a:srgbClr val="E8E8E8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C60C142-D6CC-4DA3-B723-AE602C75CF5D}"/>
              </a:ext>
            </a:extLst>
          </p:cNvPr>
          <p:cNvSpPr/>
          <p:nvPr/>
        </p:nvSpPr>
        <p:spPr>
          <a:xfrm>
            <a:off x="8284422" y="3344152"/>
            <a:ext cx="1158240" cy="283683"/>
          </a:xfrm>
          <a:prstGeom prst="rect">
            <a:avLst/>
          </a:prstGeom>
          <a:solidFill>
            <a:srgbClr val="E8E8E8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3F7A15-8DC5-4DB2-8B56-B4864BD4849A}"/>
              </a:ext>
            </a:extLst>
          </p:cNvPr>
          <p:cNvSpPr/>
          <p:nvPr/>
        </p:nvSpPr>
        <p:spPr>
          <a:xfrm>
            <a:off x="8284422" y="3700015"/>
            <a:ext cx="1158240" cy="283683"/>
          </a:xfrm>
          <a:prstGeom prst="rect">
            <a:avLst/>
          </a:prstGeom>
          <a:solidFill>
            <a:srgbClr val="E8E8E8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B69A4F3-73B6-4F20-935F-E2B4531AADAF}"/>
              </a:ext>
            </a:extLst>
          </p:cNvPr>
          <p:cNvSpPr/>
          <p:nvPr/>
        </p:nvSpPr>
        <p:spPr>
          <a:xfrm>
            <a:off x="8284422" y="4055878"/>
            <a:ext cx="1158240" cy="283683"/>
          </a:xfrm>
          <a:prstGeom prst="rect">
            <a:avLst/>
          </a:prstGeom>
          <a:solidFill>
            <a:srgbClr val="E8E8E8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6681334-18B8-4FA9-8E99-B088F5665204}"/>
              </a:ext>
            </a:extLst>
          </p:cNvPr>
          <p:cNvSpPr/>
          <p:nvPr/>
        </p:nvSpPr>
        <p:spPr>
          <a:xfrm>
            <a:off x="8284422" y="4411741"/>
            <a:ext cx="1158240" cy="283683"/>
          </a:xfrm>
          <a:prstGeom prst="rect">
            <a:avLst/>
          </a:prstGeom>
          <a:solidFill>
            <a:srgbClr val="E8E8E8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70FBE23-31B3-49E6-983B-C5AA010DB91C}"/>
              </a:ext>
            </a:extLst>
          </p:cNvPr>
          <p:cNvSpPr/>
          <p:nvPr/>
        </p:nvSpPr>
        <p:spPr>
          <a:xfrm>
            <a:off x="8284422" y="4767604"/>
            <a:ext cx="1158240" cy="283683"/>
          </a:xfrm>
          <a:prstGeom prst="rect">
            <a:avLst/>
          </a:prstGeom>
          <a:solidFill>
            <a:srgbClr val="E8E8E8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6749E99-1573-438A-97BD-5A0853EEC230}"/>
              </a:ext>
            </a:extLst>
          </p:cNvPr>
          <p:cNvSpPr/>
          <p:nvPr/>
        </p:nvSpPr>
        <p:spPr>
          <a:xfrm>
            <a:off x="8284422" y="5123467"/>
            <a:ext cx="1158240" cy="283683"/>
          </a:xfrm>
          <a:prstGeom prst="rect">
            <a:avLst/>
          </a:prstGeom>
          <a:solidFill>
            <a:srgbClr val="E8E8E8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E890B3C-A79F-4A07-A6D8-BB5DB673524D}"/>
              </a:ext>
            </a:extLst>
          </p:cNvPr>
          <p:cNvSpPr/>
          <p:nvPr/>
        </p:nvSpPr>
        <p:spPr>
          <a:xfrm>
            <a:off x="8284422" y="5479330"/>
            <a:ext cx="1158240" cy="283683"/>
          </a:xfrm>
          <a:prstGeom prst="rect">
            <a:avLst/>
          </a:prstGeom>
          <a:solidFill>
            <a:srgbClr val="E8E8E8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C1F8564-B045-4E9E-86B2-2A63762836EC}"/>
              </a:ext>
            </a:extLst>
          </p:cNvPr>
          <p:cNvSpPr/>
          <p:nvPr/>
        </p:nvSpPr>
        <p:spPr>
          <a:xfrm>
            <a:off x="8284422" y="5835193"/>
            <a:ext cx="1158240" cy="283683"/>
          </a:xfrm>
          <a:prstGeom prst="rect">
            <a:avLst/>
          </a:prstGeom>
          <a:solidFill>
            <a:srgbClr val="E8E8E8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B7E3483-7CF4-49FF-AA10-4F6E0DA9C3C0}"/>
              </a:ext>
            </a:extLst>
          </p:cNvPr>
          <p:cNvSpPr/>
          <p:nvPr/>
        </p:nvSpPr>
        <p:spPr>
          <a:xfrm>
            <a:off x="8284422" y="6191053"/>
            <a:ext cx="1158240" cy="283683"/>
          </a:xfrm>
          <a:prstGeom prst="rect">
            <a:avLst/>
          </a:prstGeom>
          <a:solidFill>
            <a:srgbClr val="E8E8E8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7" name="Left Brace 116">
            <a:extLst>
              <a:ext uri="{FF2B5EF4-FFF2-40B4-BE49-F238E27FC236}">
                <a16:creationId xmlns:a16="http://schemas.microsoft.com/office/drawing/2014/main" id="{A37721C5-CD27-4E36-A065-FF855560F655}"/>
              </a:ext>
            </a:extLst>
          </p:cNvPr>
          <p:cNvSpPr/>
          <p:nvPr/>
        </p:nvSpPr>
        <p:spPr>
          <a:xfrm>
            <a:off x="7922165" y="847015"/>
            <a:ext cx="205835" cy="1005840"/>
          </a:xfrm>
          <a:prstGeom prst="leftBrace">
            <a:avLst>
              <a:gd name="adj1" fmla="val 92160"/>
              <a:gd name="adj2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A3F52848-E189-4501-BB5B-B7EEA6BC894E}"/>
              </a:ext>
            </a:extLst>
          </p:cNvPr>
          <p:cNvSpPr/>
          <p:nvPr/>
        </p:nvSpPr>
        <p:spPr>
          <a:xfrm>
            <a:off x="7922164" y="3700015"/>
            <a:ext cx="205835" cy="2743200"/>
          </a:xfrm>
          <a:prstGeom prst="leftBrace">
            <a:avLst>
              <a:gd name="adj1" fmla="val 92160"/>
              <a:gd name="adj2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53D1A23A-588A-4B77-9444-9DE9DCC52F57}"/>
              </a:ext>
            </a:extLst>
          </p:cNvPr>
          <p:cNvSpPr/>
          <p:nvPr/>
        </p:nvSpPr>
        <p:spPr>
          <a:xfrm>
            <a:off x="7930380" y="1907755"/>
            <a:ext cx="205835" cy="1737360"/>
          </a:xfrm>
          <a:prstGeom prst="leftBrace">
            <a:avLst>
              <a:gd name="adj1" fmla="val 92160"/>
              <a:gd name="adj2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1C9E96CB-68E9-4862-A55F-6B55F962277B}"/>
              </a:ext>
            </a:extLst>
          </p:cNvPr>
          <p:cNvCxnSpPr>
            <a:cxnSpLocks/>
            <a:endCxn id="117" idx="1"/>
          </p:cNvCxnSpPr>
          <p:nvPr/>
        </p:nvCxnSpPr>
        <p:spPr>
          <a:xfrm flipV="1">
            <a:off x="7213775" y="1349935"/>
            <a:ext cx="708390" cy="528428"/>
          </a:xfrm>
          <a:prstGeom prst="bentConnector3">
            <a:avLst/>
          </a:prstGeom>
          <a:ln w="254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FA75949-00F0-4DF2-89CB-6553F5D4B64C}"/>
              </a:ext>
            </a:extLst>
          </p:cNvPr>
          <p:cNvCxnSpPr>
            <a:endCxn id="120" idx="1"/>
          </p:cNvCxnSpPr>
          <p:nvPr/>
        </p:nvCxnSpPr>
        <p:spPr>
          <a:xfrm>
            <a:off x="7213775" y="2774267"/>
            <a:ext cx="716605" cy="216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6B320F46-4BC5-40ED-901B-39344E72A0F4}"/>
              </a:ext>
            </a:extLst>
          </p:cNvPr>
          <p:cNvCxnSpPr>
            <a:cxnSpLocks/>
            <a:endCxn id="119" idx="1"/>
          </p:cNvCxnSpPr>
          <p:nvPr/>
        </p:nvCxnSpPr>
        <p:spPr>
          <a:xfrm>
            <a:off x="7179066" y="5071615"/>
            <a:ext cx="743098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0EC9083-471D-4EB5-8BC4-4500241018D7}"/>
              </a:ext>
            </a:extLst>
          </p:cNvPr>
          <p:cNvGrpSpPr/>
          <p:nvPr/>
        </p:nvGrpSpPr>
        <p:grpSpPr>
          <a:xfrm>
            <a:off x="9487951" y="837998"/>
            <a:ext cx="2260503" cy="1371600"/>
            <a:chOff x="9487951" y="837998"/>
            <a:chExt cx="2260503" cy="1371600"/>
          </a:xfrm>
        </p:grpSpPr>
        <p:sp>
          <p:nvSpPr>
            <p:cNvPr id="135" name="Left Brace 134">
              <a:extLst>
                <a:ext uri="{FF2B5EF4-FFF2-40B4-BE49-F238E27FC236}">
                  <a16:creationId xmlns:a16="http://schemas.microsoft.com/office/drawing/2014/main" id="{F2AF0A27-F12B-4B1F-A9C9-86C03BBE5DDE}"/>
                </a:ext>
              </a:extLst>
            </p:cNvPr>
            <p:cNvSpPr/>
            <p:nvPr/>
          </p:nvSpPr>
          <p:spPr>
            <a:xfrm flipH="1">
              <a:off x="9487951" y="837998"/>
              <a:ext cx="205835" cy="1371600"/>
            </a:xfrm>
            <a:prstGeom prst="leftBrace">
              <a:avLst>
                <a:gd name="adj1" fmla="val 92160"/>
                <a:gd name="adj2" fmla="val 50000"/>
              </a:avLst>
            </a:prstGeom>
            <a:ln w="254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E71CE23A-7502-45F8-8436-0EDF35150091}"/>
                </a:ext>
              </a:extLst>
            </p:cNvPr>
            <p:cNvCxnSpPr>
              <a:cxnSpLocks/>
              <a:stCxn id="135" idx="1"/>
              <a:endCxn id="139" idx="1"/>
            </p:cNvCxnSpPr>
            <p:nvPr/>
          </p:nvCxnSpPr>
          <p:spPr>
            <a:xfrm>
              <a:off x="9693786" y="1523798"/>
              <a:ext cx="665234" cy="0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1BE517D-C388-4BA2-8013-D6F7C6C0E09E}"/>
                </a:ext>
              </a:extLst>
            </p:cNvPr>
            <p:cNvSpPr/>
            <p:nvPr/>
          </p:nvSpPr>
          <p:spPr>
            <a:xfrm>
              <a:off x="10359020" y="1189103"/>
              <a:ext cx="1389434" cy="669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Compute node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B81B60D-FB71-4275-B3D4-753A50963472}"/>
              </a:ext>
            </a:extLst>
          </p:cNvPr>
          <p:cNvGrpSpPr/>
          <p:nvPr/>
        </p:nvGrpSpPr>
        <p:grpSpPr>
          <a:xfrm>
            <a:off x="9487951" y="2266488"/>
            <a:ext cx="2260503" cy="1371600"/>
            <a:chOff x="9487951" y="837998"/>
            <a:chExt cx="2260503" cy="1371600"/>
          </a:xfrm>
        </p:grpSpPr>
        <p:sp>
          <p:nvSpPr>
            <p:cNvPr id="144" name="Left Brace 143">
              <a:extLst>
                <a:ext uri="{FF2B5EF4-FFF2-40B4-BE49-F238E27FC236}">
                  <a16:creationId xmlns:a16="http://schemas.microsoft.com/office/drawing/2014/main" id="{D2B6CDED-698E-4553-80F9-037E07BD15B9}"/>
                </a:ext>
              </a:extLst>
            </p:cNvPr>
            <p:cNvSpPr/>
            <p:nvPr/>
          </p:nvSpPr>
          <p:spPr>
            <a:xfrm flipH="1">
              <a:off x="9487951" y="837998"/>
              <a:ext cx="205835" cy="1371600"/>
            </a:xfrm>
            <a:prstGeom prst="leftBrace">
              <a:avLst>
                <a:gd name="adj1" fmla="val 92160"/>
                <a:gd name="adj2" fmla="val 50000"/>
              </a:avLst>
            </a:prstGeom>
            <a:ln w="254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3C1A81C6-2AA3-4462-A907-EB9FD2791F66}"/>
                </a:ext>
              </a:extLst>
            </p:cNvPr>
            <p:cNvCxnSpPr>
              <a:cxnSpLocks/>
              <a:stCxn id="144" idx="1"/>
              <a:endCxn id="146" idx="1"/>
            </p:cNvCxnSpPr>
            <p:nvPr/>
          </p:nvCxnSpPr>
          <p:spPr>
            <a:xfrm>
              <a:off x="9693786" y="1523798"/>
              <a:ext cx="665234" cy="0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6259D4F-DDD5-4F8F-93FD-9AEC25243133}"/>
                </a:ext>
              </a:extLst>
            </p:cNvPr>
            <p:cNvSpPr/>
            <p:nvPr/>
          </p:nvSpPr>
          <p:spPr>
            <a:xfrm>
              <a:off x="10359020" y="1189103"/>
              <a:ext cx="1389434" cy="669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Compute node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AAFC221-9D39-4943-A773-86B78B4C8AF9}"/>
              </a:ext>
            </a:extLst>
          </p:cNvPr>
          <p:cNvGrpSpPr/>
          <p:nvPr/>
        </p:nvGrpSpPr>
        <p:grpSpPr>
          <a:xfrm>
            <a:off x="9487951" y="3694978"/>
            <a:ext cx="2260503" cy="1371600"/>
            <a:chOff x="9487951" y="837998"/>
            <a:chExt cx="2260503" cy="1371600"/>
          </a:xfrm>
        </p:grpSpPr>
        <p:sp>
          <p:nvSpPr>
            <p:cNvPr id="148" name="Left Brace 147">
              <a:extLst>
                <a:ext uri="{FF2B5EF4-FFF2-40B4-BE49-F238E27FC236}">
                  <a16:creationId xmlns:a16="http://schemas.microsoft.com/office/drawing/2014/main" id="{85F2282E-D4E4-42E9-83C9-AF12316222E4}"/>
                </a:ext>
              </a:extLst>
            </p:cNvPr>
            <p:cNvSpPr/>
            <p:nvPr/>
          </p:nvSpPr>
          <p:spPr>
            <a:xfrm flipH="1">
              <a:off x="9487951" y="837998"/>
              <a:ext cx="205835" cy="1371600"/>
            </a:xfrm>
            <a:prstGeom prst="leftBrace">
              <a:avLst>
                <a:gd name="adj1" fmla="val 92160"/>
                <a:gd name="adj2" fmla="val 50000"/>
              </a:avLst>
            </a:prstGeom>
            <a:ln w="254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DA1A9CDF-8B7B-4EBF-B6C1-C7D9D9F68543}"/>
                </a:ext>
              </a:extLst>
            </p:cNvPr>
            <p:cNvCxnSpPr>
              <a:cxnSpLocks/>
              <a:stCxn id="148" idx="1"/>
              <a:endCxn id="150" idx="1"/>
            </p:cNvCxnSpPr>
            <p:nvPr/>
          </p:nvCxnSpPr>
          <p:spPr>
            <a:xfrm>
              <a:off x="9693786" y="1523798"/>
              <a:ext cx="665234" cy="0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291C233-EBD4-47CA-AAC8-5CF0338958AC}"/>
                </a:ext>
              </a:extLst>
            </p:cNvPr>
            <p:cNvSpPr/>
            <p:nvPr/>
          </p:nvSpPr>
          <p:spPr>
            <a:xfrm>
              <a:off x="10359020" y="1189103"/>
              <a:ext cx="1389434" cy="669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Compute node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D941316-8C4D-4199-95D2-36E1D21F2735}"/>
              </a:ext>
            </a:extLst>
          </p:cNvPr>
          <p:cNvGrpSpPr/>
          <p:nvPr/>
        </p:nvGrpSpPr>
        <p:grpSpPr>
          <a:xfrm>
            <a:off x="9487951" y="5123467"/>
            <a:ext cx="2260503" cy="1371600"/>
            <a:chOff x="9487951" y="837998"/>
            <a:chExt cx="2260503" cy="1371600"/>
          </a:xfrm>
        </p:grpSpPr>
        <p:sp>
          <p:nvSpPr>
            <p:cNvPr id="152" name="Left Brace 151">
              <a:extLst>
                <a:ext uri="{FF2B5EF4-FFF2-40B4-BE49-F238E27FC236}">
                  <a16:creationId xmlns:a16="http://schemas.microsoft.com/office/drawing/2014/main" id="{8A182C79-F0A2-42A7-8205-296033563C01}"/>
                </a:ext>
              </a:extLst>
            </p:cNvPr>
            <p:cNvSpPr/>
            <p:nvPr/>
          </p:nvSpPr>
          <p:spPr>
            <a:xfrm flipH="1">
              <a:off x="9487951" y="837998"/>
              <a:ext cx="205835" cy="1371600"/>
            </a:xfrm>
            <a:prstGeom prst="leftBrace">
              <a:avLst>
                <a:gd name="adj1" fmla="val 92160"/>
                <a:gd name="adj2" fmla="val 50000"/>
              </a:avLst>
            </a:prstGeom>
            <a:ln w="254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D6C343A2-141B-4DA6-B879-CA958F60D984}"/>
                </a:ext>
              </a:extLst>
            </p:cNvPr>
            <p:cNvCxnSpPr>
              <a:cxnSpLocks/>
              <a:stCxn id="152" idx="1"/>
              <a:endCxn id="154" idx="1"/>
            </p:cNvCxnSpPr>
            <p:nvPr/>
          </p:nvCxnSpPr>
          <p:spPr>
            <a:xfrm>
              <a:off x="9693786" y="1523798"/>
              <a:ext cx="665234" cy="0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8AE00ADE-4415-4402-B848-14A780D83884}"/>
                </a:ext>
              </a:extLst>
            </p:cNvPr>
            <p:cNvSpPr/>
            <p:nvPr/>
          </p:nvSpPr>
          <p:spPr>
            <a:xfrm>
              <a:off x="10359020" y="1189103"/>
              <a:ext cx="1389434" cy="6693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Compute node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25C3413-86C3-428A-967B-72C961FB7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78" t="13235" b="10992"/>
          <a:stretch/>
        </p:blipFill>
        <p:spPr>
          <a:xfrm>
            <a:off x="4562809" y="1297358"/>
            <a:ext cx="2773748" cy="483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54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98C7-57C4-2A4A-BEC5-9FA68336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cells and FFT grids in </a:t>
            </a:r>
            <a:r>
              <a:rPr lang="en-US" dirty="0" err="1"/>
              <a:t>eDFTpy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EE4BEE-6349-464D-9B65-CFB2DF9E3063}"/>
              </a:ext>
            </a:extLst>
          </p:cNvPr>
          <p:cNvSpPr/>
          <p:nvPr/>
        </p:nvSpPr>
        <p:spPr>
          <a:xfrm>
            <a:off x="417690" y="1603022"/>
            <a:ext cx="6129866" cy="4368800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DF9392-E42A-274C-85C9-1E874F24B11D}"/>
              </a:ext>
            </a:extLst>
          </p:cNvPr>
          <p:cNvGrpSpPr/>
          <p:nvPr/>
        </p:nvGrpSpPr>
        <p:grpSpPr>
          <a:xfrm>
            <a:off x="728135" y="2009422"/>
            <a:ext cx="1687688" cy="1574800"/>
            <a:chOff x="3392312" y="2393244"/>
            <a:chExt cx="1687688" cy="1574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F433EAB-1021-334F-BAD1-0247EE383EAB}"/>
                </a:ext>
              </a:extLst>
            </p:cNvPr>
            <p:cNvSpPr/>
            <p:nvPr/>
          </p:nvSpPr>
          <p:spPr>
            <a:xfrm>
              <a:off x="3392312" y="2393244"/>
              <a:ext cx="1687688" cy="157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Electron density (q = 0.005 e/a 0 3 ) disposition in water molecule (DFT Opt ? Freq RBPW91/6-31G??(d,p) computation) ">
              <a:extLst>
                <a:ext uri="{FF2B5EF4-FFF2-40B4-BE49-F238E27FC236}">
                  <a16:creationId xmlns:a16="http://schemas.microsoft.com/office/drawing/2014/main" id="{01E78DB2-C1F1-7B43-9548-F4C96FDCE1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8840" y="2639892"/>
              <a:ext cx="1354632" cy="1081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008289B-DD5C-7244-8F7C-2483263C52E1}"/>
              </a:ext>
            </a:extLst>
          </p:cNvPr>
          <p:cNvGrpSpPr/>
          <p:nvPr/>
        </p:nvGrpSpPr>
        <p:grpSpPr>
          <a:xfrm>
            <a:off x="1961446" y="3144821"/>
            <a:ext cx="1687688" cy="1574800"/>
            <a:chOff x="3392312" y="2393244"/>
            <a:chExt cx="1687688" cy="1574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D1588-BB15-8D4F-8B94-3E2E4C58E69E}"/>
                </a:ext>
              </a:extLst>
            </p:cNvPr>
            <p:cNvSpPr/>
            <p:nvPr/>
          </p:nvSpPr>
          <p:spPr>
            <a:xfrm>
              <a:off x="3392312" y="2393244"/>
              <a:ext cx="1687688" cy="157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Electron density (q = 0.005 e/a 0 3 ) disposition in water molecule (DFT Opt ? Freq RBPW91/6-31G??(d,p) computation) ">
              <a:extLst>
                <a:ext uri="{FF2B5EF4-FFF2-40B4-BE49-F238E27FC236}">
                  <a16:creationId xmlns:a16="http://schemas.microsoft.com/office/drawing/2014/main" id="{F0A7F483-D31D-D041-BF06-2D35CBBB97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8840" y="2639892"/>
              <a:ext cx="1354632" cy="1081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1979A3-E53D-2341-892A-4A282514D292}"/>
              </a:ext>
            </a:extLst>
          </p:cNvPr>
          <p:cNvGrpSpPr/>
          <p:nvPr/>
        </p:nvGrpSpPr>
        <p:grpSpPr>
          <a:xfrm>
            <a:off x="2228147" y="1798200"/>
            <a:ext cx="1687688" cy="1574800"/>
            <a:chOff x="3392312" y="2393244"/>
            <a:chExt cx="1687688" cy="157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021596-B773-3948-A5F5-AC9CB0C9CB81}"/>
                </a:ext>
              </a:extLst>
            </p:cNvPr>
            <p:cNvSpPr/>
            <p:nvPr/>
          </p:nvSpPr>
          <p:spPr>
            <a:xfrm>
              <a:off x="3392312" y="2393244"/>
              <a:ext cx="1687688" cy="157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Electron density (q = 0.005 e/a 0 3 ) disposition in water molecule (DFT Opt ? Freq RBPW91/6-31G??(d,p) computation) ">
              <a:extLst>
                <a:ext uri="{FF2B5EF4-FFF2-40B4-BE49-F238E27FC236}">
                  <a16:creationId xmlns:a16="http://schemas.microsoft.com/office/drawing/2014/main" id="{5F006551-AA16-194C-ACF9-09CDA441B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8840" y="2639892"/>
              <a:ext cx="1354632" cy="1081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EE01E7-CB9D-114A-BB63-37EF339AE3B8}"/>
              </a:ext>
            </a:extLst>
          </p:cNvPr>
          <p:cNvGrpSpPr/>
          <p:nvPr/>
        </p:nvGrpSpPr>
        <p:grpSpPr>
          <a:xfrm>
            <a:off x="3327420" y="4274587"/>
            <a:ext cx="1687688" cy="1574800"/>
            <a:chOff x="3392312" y="2393244"/>
            <a:chExt cx="1687688" cy="15748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17789B-955C-D84C-B11F-86831433730A}"/>
                </a:ext>
              </a:extLst>
            </p:cNvPr>
            <p:cNvSpPr/>
            <p:nvPr/>
          </p:nvSpPr>
          <p:spPr>
            <a:xfrm>
              <a:off x="3392312" y="2393244"/>
              <a:ext cx="1687688" cy="157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 descr="Electron density (q = 0.005 e/a 0 3 ) disposition in water molecule (DFT Opt ? Freq RBPW91/6-31G??(d,p) computation) ">
              <a:extLst>
                <a:ext uri="{FF2B5EF4-FFF2-40B4-BE49-F238E27FC236}">
                  <a16:creationId xmlns:a16="http://schemas.microsoft.com/office/drawing/2014/main" id="{FF089638-43EF-0E4D-99F4-AB03659BB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8840" y="2639892"/>
              <a:ext cx="1354632" cy="1081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7FB637-4272-B542-887A-162B7E99B90B}"/>
              </a:ext>
            </a:extLst>
          </p:cNvPr>
          <p:cNvGrpSpPr/>
          <p:nvPr/>
        </p:nvGrpSpPr>
        <p:grpSpPr>
          <a:xfrm>
            <a:off x="4666523" y="1762773"/>
            <a:ext cx="1687688" cy="1574800"/>
            <a:chOff x="3392312" y="2393244"/>
            <a:chExt cx="1687688" cy="15748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497BE3-1B3B-3F42-A409-B3FAA976F661}"/>
                </a:ext>
              </a:extLst>
            </p:cNvPr>
            <p:cNvSpPr/>
            <p:nvPr/>
          </p:nvSpPr>
          <p:spPr>
            <a:xfrm>
              <a:off x="3392312" y="2393244"/>
              <a:ext cx="1687688" cy="157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 descr="Electron density (q = 0.005 e/a 0 3 ) disposition in water molecule (DFT Opt ? Freq RBPW91/6-31G??(d,p) computation) ">
              <a:extLst>
                <a:ext uri="{FF2B5EF4-FFF2-40B4-BE49-F238E27FC236}">
                  <a16:creationId xmlns:a16="http://schemas.microsoft.com/office/drawing/2014/main" id="{F649A13B-EDF5-D149-9321-EF187ACB2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8840" y="2639892"/>
              <a:ext cx="1354632" cy="1081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E509B4-D94A-F94D-BB87-91FBE31FF840}"/>
              </a:ext>
            </a:extLst>
          </p:cNvPr>
          <p:cNvGrpSpPr/>
          <p:nvPr/>
        </p:nvGrpSpPr>
        <p:grpSpPr>
          <a:xfrm>
            <a:off x="4305302" y="3091672"/>
            <a:ext cx="1687688" cy="1574800"/>
            <a:chOff x="3392312" y="2393244"/>
            <a:chExt cx="1687688" cy="15748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8D973E-E29A-7749-8255-4951DCAA8128}"/>
                </a:ext>
              </a:extLst>
            </p:cNvPr>
            <p:cNvSpPr/>
            <p:nvPr/>
          </p:nvSpPr>
          <p:spPr>
            <a:xfrm>
              <a:off x="3392312" y="2393244"/>
              <a:ext cx="1687688" cy="157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 descr="Electron density (q = 0.005 e/a 0 3 ) disposition in water molecule (DFT Opt ? Freq RBPW91/6-31G??(d,p) computation) ">
              <a:extLst>
                <a:ext uri="{FF2B5EF4-FFF2-40B4-BE49-F238E27FC236}">
                  <a16:creationId xmlns:a16="http://schemas.microsoft.com/office/drawing/2014/main" id="{6B8C5A2E-F797-CA41-93A4-CEA7031CC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8840" y="2639892"/>
              <a:ext cx="1354632" cy="1081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7CB580-6986-124C-834A-FC7D55352642}"/>
              </a:ext>
            </a:extLst>
          </p:cNvPr>
          <p:cNvGrpSpPr/>
          <p:nvPr/>
        </p:nvGrpSpPr>
        <p:grpSpPr>
          <a:xfrm>
            <a:off x="668928" y="4235723"/>
            <a:ext cx="1687688" cy="1574800"/>
            <a:chOff x="3392312" y="2393244"/>
            <a:chExt cx="1687688" cy="15748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5482016-E122-E34A-9C77-E2F435551155}"/>
                </a:ext>
              </a:extLst>
            </p:cNvPr>
            <p:cNvSpPr/>
            <p:nvPr/>
          </p:nvSpPr>
          <p:spPr>
            <a:xfrm>
              <a:off x="3392312" y="2393244"/>
              <a:ext cx="1687688" cy="157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" descr="Electron density (q = 0.005 e/a 0 3 ) disposition in water molecule (DFT Opt ? Freq RBPW91/6-31G??(d,p) computation) ">
              <a:extLst>
                <a:ext uri="{FF2B5EF4-FFF2-40B4-BE49-F238E27FC236}">
                  <a16:creationId xmlns:a16="http://schemas.microsoft.com/office/drawing/2014/main" id="{45736341-E471-1C4D-BBCD-D99184116E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8840" y="2639892"/>
              <a:ext cx="1354632" cy="1081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875CCF9-2C8F-6745-A031-FE83A25EFA0A}"/>
              </a:ext>
            </a:extLst>
          </p:cNvPr>
          <p:cNvSpPr txBox="1"/>
          <p:nvPr/>
        </p:nvSpPr>
        <p:spPr>
          <a:xfrm>
            <a:off x="6798794" y="2191140"/>
            <a:ext cx="5050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58ED5"/>
                </a:solidFill>
              </a:rPr>
              <a:t>Large simulation cell (physical)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Subsystem cells (not physical)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eDFTpy</a:t>
            </a:r>
            <a:r>
              <a:rPr lang="en-US" sz="2400" dirty="0"/>
              <a:t> handles maps between them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966BB1-1FE4-EC4D-AB51-4CF76BC90515}"/>
              </a:ext>
            </a:extLst>
          </p:cNvPr>
          <p:cNvSpPr/>
          <p:nvPr/>
        </p:nvSpPr>
        <p:spPr>
          <a:xfrm>
            <a:off x="7673546" y="4125721"/>
            <a:ext cx="1809044" cy="1151689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E47408C6-957C-BA4D-B531-C7F3A605DA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286" r="19741" b="39284"/>
          <a:stretch/>
        </p:blipFill>
        <p:spPr>
          <a:xfrm>
            <a:off x="9695185" y="4309985"/>
            <a:ext cx="572055" cy="34477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B12504-B217-9F4C-9F6D-B55C8FBFECBD}"/>
              </a:ext>
            </a:extLst>
          </p:cNvPr>
          <p:cNvCxnSpPr>
            <a:cxnSpLocks/>
          </p:cNvCxnSpPr>
          <p:nvPr/>
        </p:nvCxnSpPr>
        <p:spPr>
          <a:xfrm>
            <a:off x="9469909" y="4701565"/>
            <a:ext cx="1009927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7E3AE38-C2DA-9842-B68E-CC78305C620D}"/>
              </a:ext>
            </a:extLst>
          </p:cNvPr>
          <p:cNvSpPr/>
          <p:nvPr/>
        </p:nvSpPr>
        <p:spPr>
          <a:xfrm>
            <a:off x="10479836" y="4521235"/>
            <a:ext cx="406835" cy="4068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9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78A4-764A-F449-8382-E03DB151C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Parallel communication: brain fry</a:t>
            </a:r>
            <a:endParaRPr lang="en-US" dirty="0"/>
          </a:p>
        </p:txBody>
      </p:sp>
      <p:sp>
        <p:nvSpPr>
          <p:cNvPr id="3" name="Freeform: Shape 162">
            <a:extLst>
              <a:ext uri="{FF2B5EF4-FFF2-40B4-BE49-F238E27FC236}">
                <a16:creationId xmlns:a16="http://schemas.microsoft.com/office/drawing/2014/main" id="{8C3FD9F8-72EC-5E47-B136-EE925F16552A}"/>
              </a:ext>
            </a:extLst>
          </p:cNvPr>
          <p:cNvSpPr/>
          <p:nvPr/>
        </p:nvSpPr>
        <p:spPr>
          <a:xfrm>
            <a:off x="4604722" y="1233615"/>
            <a:ext cx="3134176" cy="4715818"/>
          </a:xfrm>
          <a:custGeom>
            <a:avLst/>
            <a:gdLst>
              <a:gd name="connsiteX0" fmla="*/ 1204629 w 1670520"/>
              <a:gd name="connsiteY0" fmla="*/ 0 h 2476327"/>
              <a:gd name="connsiteX1" fmla="*/ 1670520 w 1670520"/>
              <a:gd name="connsiteY1" fmla="*/ 0 h 2476327"/>
              <a:gd name="connsiteX2" fmla="*/ 1670520 w 1670520"/>
              <a:gd name="connsiteY2" fmla="*/ 412722 h 2476327"/>
              <a:gd name="connsiteX3" fmla="*/ 1670520 w 1670520"/>
              <a:gd name="connsiteY3" fmla="*/ 825442 h 2476327"/>
              <a:gd name="connsiteX4" fmla="*/ 1670520 w 1670520"/>
              <a:gd name="connsiteY4" fmla="*/ 825444 h 2476327"/>
              <a:gd name="connsiteX5" fmla="*/ 1670520 w 1670520"/>
              <a:gd name="connsiteY5" fmla="*/ 1238164 h 2476327"/>
              <a:gd name="connsiteX6" fmla="*/ 1670520 w 1670520"/>
              <a:gd name="connsiteY6" fmla="*/ 1650886 h 2476327"/>
              <a:gd name="connsiteX7" fmla="*/ 1204631 w 1670520"/>
              <a:gd name="connsiteY7" fmla="*/ 1650886 h 2476327"/>
              <a:gd name="connsiteX8" fmla="*/ 1204631 w 1670520"/>
              <a:gd name="connsiteY8" fmla="*/ 2063607 h 2476327"/>
              <a:gd name="connsiteX9" fmla="*/ 738740 w 1670520"/>
              <a:gd name="connsiteY9" fmla="*/ 2063607 h 2476327"/>
              <a:gd name="connsiteX10" fmla="*/ 738740 w 1670520"/>
              <a:gd name="connsiteY10" fmla="*/ 1650886 h 2476327"/>
              <a:gd name="connsiteX11" fmla="*/ 738740 w 1670520"/>
              <a:gd name="connsiteY11" fmla="*/ 1650885 h 2476327"/>
              <a:gd name="connsiteX12" fmla="*/ 738740 w 1670520"/>
              <a:gd name="connsiteY12" fmla="*/ 1238164 h 2476327"/>
              <a:gd name="connsiteX13" fmla="*/ 465891 w 1670520"/>
              <a:gd name="connsiteY13" fmla="*/ 1238164 h 2476327"/>
              <a:gd name="connsiteX14" fmla="*/ 465891 w 1670520"/>
              <a:gd name="connsiteY14" fmla="*/ 1650885 h 2476327"/>
              <a:gd name="connsiteX15" fmla="*/ 465891 w 1670520"/>
              <a:gd name="connsiteY15" fmla="*/ 1650886 h 2476327"/>
              <a:gd name="connsiteX16" fmla="*/ 465891 w 1670520"/>
              <a:gd name="connsiteY16" fmla="*/ 2063605 h 2476327"/>
              <a:gd name="connsiteX17" fmla="*/ 465891 w 1670520"/>
              <a:gd name="connsiteY17" fmla="*/ 2063607 h 2476327"/>
              <a:gd name="connsiteX18" fmla="*/ 465891 w 1670520"/>
              <a:gd name="connsiteY18" fmla="*/ 2476327 h 2476327"/>
              <a:gd name="connsiteX19" fmla="*/ 0 w 1670520"/>
              <a:gd name="connsiteY19" fmla="*/ 2476327 h 2476327"/>
              <a:gd name="connsiteX20" fmla="*/ 0 w 1670520"/>
              <a:gd name="connsiteY20" fmla="*/ 2063607 h 2476327"/>
              <a:gd name="connsiteX21" fmla="*/ 0 w 1670520"/>
              <a:gd name="connsiteY21" fmla="*/ 2063605 h 2476327"/>
              <a:gd name="connsiteX22" fmla="*/ 0 w 1670520"/>
              <a:gd name="connsiteY22" fmla="*/ 1650886 h 2476327"/>
              <a:gd name="connsiteX23" fmla="*/ 0 w 1670520"/>
              <a:gd name="connsiteY23" fmla="*/ 1650885 h 2476327"/>
              <a:gd name="connsiteX24" fmla="*/ 0 w 1670520"/>
              <a:gd name="connsiteY24" fmla="*/ 1238164 h 2476327"/>
              <a:gd name="connsiteX25" fmla="*/ 0 w 1670520"/>
              <a:gd name="connsiteY25" fmla="*/ 825444 h 2476327"/>
              <a:gd name="connsiteX26" fmla="*/ 0 w 1670520"/>
              <a:gd name="connsiteY26" fmla="*/ 825442 h 2476327"/>
              <a:gd name="connsiteX27" fmla="*/ 0 w 1670520"/>
              <a:gd name="connsiteY27" fmla="*/ 412722 h 2476327"/>
              <a:gd name="connsiteX28" fmla="*/ 0 w 1670520"/>
              <a:gd name="connsiteY28" fmla="*/ 0 h 2476327"/>
              <a:gd name="connsiteX29" fmla="*/ 465891 w 1670520"/>
              <a:gd name="connsiteY29" fmla="*/ 0 h 2476327"/>
              <a:gd name="connsiteX30" fmla="*/ 738740 w 1670520"/>
              <a:gd name="connsiteY30" fmla="*/ 0 h 2476327"/>
              <a:gd name="connsiteX31" fmla="*/ 1204629 w 1670520"/>
              <a:gd name="connsiteY31" fmla="*/ 0 h 247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670520" h="2476327">
                <a:moveTo>
                  <a:pt x="1204629" y="0"/>
                </a:moveTo>
                <a:lnTo>
                  <a:pt x="1670520" y="0"/>
                </a:lnTo>
                <a:lnTo>
                  <a:pt x="1670520" y="412722"/>
                </a:lnTo>
                <a:lnTo>
                  <a:pt x="1670520" y="825442"/>
                </a:lnTo>
                <a:lnTo>
                  <a:pt x="1670520" y="825444"/>
                </a:lnTo>
                <a:lnTo>
                  <a:pt x="1670520" y="1238164"/>
                </a:lnTo>
                <a:lnTo>
                  <a:pt x="1670520" y="1650886"/>
                </a:lnTo>
                <a:lnTo>
                  <a:pt x="1204631" y="1650886"/>
                </a:lnTo>
                <a:lnTo>
                  <a:pt x="1204631" y="2063607"/>
                </a:lnTo>
                <a:lnTo>
                  <a:pt x="738740" y="2063607"/>
                </a:lnTo>
                <a:lnTo>
                  <a:pt x="738740" y="1650886"/>
                </a:lnTo>
                <a:lnTo>
                  <a:pt x="738740" y="1650885"/>
                </a:lnTo>
                <a:lnTo>
                  <a:pt x="738740" y="1238164"/>
                </a:lnTo>
                <a:lnTo>
                  <a:pt x="465891" y="1238164"/>
                </a:lnTo>
                <a:lnTo>
                  <a:pt x="465891" y="1650885"/>
                </a:lnTo>
                <a:lnTo>
                  <a:pt x="465891" y="1650886"/>
                </a:lnTo>
                <a:lnTo>
                  <a:pt x="465891" y="2063605"/>
                </a:lnTo>
                <a:lnTo>
                  <a:pt x="465891" y="2063607"/>
                </a:lnTo>
                <a:lnTo>
                  <a:pt x="465891" y="2476327"/>
                </a:lnTo>
                <a:lnTo>
                  <a:pt x="0" y="2476327"/>
                </a:lnTo>
                <a:lnTo>
                  <a:pt x="0" y="2063607"/>
                </a:lnTo>
                <a:lnTo>
                  <a:pt x="0" y="2063605"/>
                </a:lnTo>
                <a:lnTo>
                  <a:pt x="0" y="1650886"/>
                </a:lnTo>
                <a:lnTo>
                  <a:pt x="0" y="1650885"/>
                </a:lnTo>
                <a:lnTo>
                  <a:pt x="0" y="1238164"/>
                </a:lnTo>
                <a:lnTo>
                  <a:pt x="0" y="825444"/>
                </a:lnTo>
                <a:lnTo>
                  <a:pt x="0" y="825442"/>
                </a:lnTo>
                <a:lnTo>
                  <a:pt x="0" y="412722"/>
                </a:lnTo>
                <a:lnTo>
                  <a:pt x="0" y="0"/>
                </a:lnTo>
                <a:lnTo>
                  <a:pt x="465891" y="0"/>
                </a:lnTo>
                <a:lnTo>
                  <a:pt x="738740" y="0"/>
                </a:lnTo>
                <a:lnTo>
                  <a:pt x="1204629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66DD7A-95F6-114A-BC6B-B97C1E900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410346"/>
              </p:ext>
            </p:extLst>
          </p:nvPr>
        </p:nvGraphicFramePr>
        <p:xfrm>
          <a:off x="5426639" y="1496689"/>
          <a:ext cx="64008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92453757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52001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83068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465872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E2A5AD59-4C67-6241-B583-2DA63158A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467370"/>
              </p:ext>
            </p:extLst>
          </p:nvPr>
        </p:nvGraphicFramePr>
        <p:xfrm>
          <a:off x="6070025" y="1496415"/>
          <a:ext cx="64008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92453757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52001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83068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4658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61860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304766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06988380-087C-1448-A865-5A92EBE5F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229239"/>
              </p:ext>
            </p:extLst>
          </p:nvPr>
        </p:nvGraphicFramePr>
        <p:xfrm>
          <a:off x="4786559" y="1496415"/>
          <a:ext cx="640080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92453757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52001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83068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4658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61860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95892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2887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D7A7623-DE69-CC48-BBEC-1483CC6A9245}"/>
              </a:ext>
            </a:extLst>
          </p:cNvPr>
          <p:cNvSpPr txBox="1"/>
          <p:nvPr/>
        </p:nvSpPr>
        <p:spPr>
          <a:xfrm>
            <a:off x="4840167" y="1438484"/>
            <a:ext cx="787619" cy="118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94625E-74AF-9642-852F-7A1B7D093AC3}"/>
              </a:ext>
            </a:extLst>
          </p:cNvPr>
          <p:cNvSpPr txBox="1"/>
          <p:nvPr/>
        </p:nvSpPr>
        <p:spPr>
          <a:xfrm>
            <a:off x="5473560" y="2075741"/>
            <a:ext cx="787619" cy="118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B85B11-D2FB-404F-B0D1-EF92B499A14E}"/>
              </a:ext>
            </a:extLst>
          </p:cNvPr>
          <p:cNvSpPr txBox="1"/>
          <p:nvPr/>
        </p:nvSpPr>
        <p:spPr>
          <a:xfrm>
            <a:off x="6140846" y="2721627"/>
            <a:ext cx="787619" cy="118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7724E8F8-BEBC-F04A-A76B-CC1214D8D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951772"/>
              </p:ext>
            </p:extLst>
          </p:nvPr>
        </p:nvGraphicFramePr>
        <p:xfrm>
          <a:off x="6707577" y="1496415"/>
          <a:ext cx="64008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92453757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52001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83068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4658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6186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1F2F4E6-4498-7445-86EF-AEF53A9E31CE}"/>
              </a:ext>
            </a:extLst>
          </p:cNvPr>
          <p:cNvSpPr txBox="1"/>
          <p:nvPr/>
        </p:nvSpPr>
        <p:spPr>
          <a:xfrm>
            <a:off x="6819241" y="3382719"/>
            <a:ext cx="787619" cy="118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7C228-F3C4-8A4B-880D-FBC9CA510082}"/>
              </a:ext>
            </a:extLst>
          </p:cNvPr>
          <p:cNvSpPr/>
          <p:nvPr/>
        </p:nvSpPr>
        <p:spPr>
          <a:xfrm>
            <a:off x="4794767" y="1508090"/>
            <a:ext cx="1915338" cy="1280160"/>
          </a:xfrm>
          <a:prstGeom prst="rect">
            <a:avLst/>
          </a:prstGeom>
          <a:noFill/>
          <a:ln w="57150">
            <a:solidFill>
              <a:srgbClr val="FF0000"/>
            </a:solidFill>
            <a:prstDash val="lg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7F384B6A-9729-C149-AD6F-85DE8EC78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778522"/>
              </p:ext>
            </p:extLst>
          </p:nvPr>
        </p:nvGraphicFramePr>
        <p:xfrm>
          <a:off x="8387749" y="1227396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4420704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1356529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2453757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52001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83068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46587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61860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9589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288761"/>
                  </a:ext>
                </a:extLst>
              </a:tr>
            </a:tbl>
          </a:graphicData>
        </a:graphic>
      </p:graphicFrame>
      <p:pic>
        <p:nvPicPr>
          <p:cNvPr id="14" name="Picture 13" descr="Timeline&#10;&#10;Description automatically generated">
            <a:extLst>
              <a:ext uri="{FF2B5EF4-FFF2-40B4-BE49-F238E27FC236}">
                <a16:creationId xmlns:a16="http://schemas.microsoft.com/office/drawing/2014/main" id="{32F7D95F-F872-C940-A9DD-37F153CD3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542" l="9832" r="899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8208">
            <a:off x="9764847" y="1767192"/>
            <a:ext cx="1025321" cy="375952"/>
          </a:xfrm>
          <a:prstGeom prst="rect">
            <a:avLst/>
          </a:prstGeom>
        </p:spPr>
      </p:pic>
      <p:pic>
        <p:nvPicPr>
          <p:cNvPr id="15" name="Picture 14" descr="Timeline&#10;&#10;Description automatically generated">
            <a:extLst>
              <a:ext uri="{FF2B5EF4-FFF2-40B4-BE49-F238E27FC236}">
                <a16:creationId xmlns:a16="http://schemas.microsoft.com/office/drawing/2014/main" id="{1D706BD1-0D0D-9F4E-AA9D-C72D5D7F0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542" l="9832" r="899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8208">
            <a:off x="8783310" y="2439054"/>
            <a:ext cx="1025321" cy="375952"/>
          </a:xfrm>
          <a:prstGeom prst="rect">
            <a:avLst/>
          </a:prstGeom>
        </p:spPr>
      </p:pic>
      <p:pic>
        <p:nvPicPr>
          <p:cNvPr id="16" name="Picture 15" descr="Timeline&#10;&#10;Description automatically generated">
            <a:extLst>
              <a:ext uri="{FF2B5EF4-FFF2-40B4-BE49-F238E27FC236}">
                <a16:creationId xmlns:a16="http://schemas.microsoft.com/office/drawing/2014/main" id="{FB3F42BC-DA4F-B04E-83B9-9186C9EB3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542" l="9832" r="899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8208">
            <a:off x="8781677" y="4268823"/>
            <a:ext cx="1025321" cy="37595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6787548-42C1-5241-983E-9FDBF53E5026}"/>
              </a:ext>
            </a:extLst>
          </p:cNvPr>
          <p:cNvGrpSpPr/>
          <p:nvPr/>
        </p:nvGrpSpPr>
        <p:grpSpPr>
          <a:xfrm>
            <a:off x="9483433" y="2870793"/>
            <a:ext cx="1577211" cy="1330701"/>
            <a:chOff x="1947729" y="1859539"/>
            <a:chExt cx="1577211" cy="1330701"/>
          </a:xfrm>
        </p:grpSpPr>
        <p:pic>
          <p:nvPicPr>
            <p:cNvPr id="18" name="Picture 17" descr="Timeline&#10;&#10;Description automatically generated">
              <a:extLst>
                <a:ext uri="{FF2B5EF4-FFF2-40B4-BE49-F238E27FC236}">
                  <a16:creationId xmlns:a16="http://schemas.microsoft.com/office/drawing/2014/main" id="{B87F7573-2024-D54B-A8A1-D8CB96BEC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04" b="89542" l="9832" r="89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8208">
              <a:off x="2223674" y="2336913"/>
              <a:ext cx="1025321" cy="37595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0B256AB-8E42-D646-A226-0D7F2103127E}"/>
                </a:ext>
              </a:extLst>
            </p:cNvPr>
            <p:cNvSpPr/>
            <p:nvPr/>
          </p:nvSpPr>
          <p:spPr>
            <a:xfrm>
              <a:off x="1947729" y="1859539"/>
              <a:ext cx="1577211" cy="1330701"/>
            </a:xfrm>
            <a:prstGeom prst="rect">
              <a:avLst/>
            </a:prstGeom>
            <a:noFill/>
            <a:ln w="444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2630422-EEB2-4441-92AA-B7B7B837386D}"/>
              </a:ext>
            </a:extLst>
          </p:cNvPr>
          <p:cNvSpPr/>
          <p:nvPr/>
        </p:nvSpPr>
        <p:spPr>
          <a:xfrm>
            <a:off x="9275434" y="2129687"/>
            <a:ext cx="1849276" cy="2731502"/>
          </a:xfrm>
          <a:prstGeom prst="rect">
            <a:avLst/>
          </a:prstGeom>
          <a:noFill/>
          <a:ln w="57150">
            <a:solidFill>
              <a:srgbClr val="FF0000"/>
            </a:solidFill>
            <a:prstDash val="lg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ball&#10;&#10;Description automatically generated">
            <a:extLst>
              <a:ext uri="{FF2B5EF4-FFF2-40B4-BE49-F238E27FC236}">
                <a16:creationId xmlns:a16="http://schemas.microsoft.com/office/drawing/2014/main" id="{3D2B93AE-DCB8-DE41-8255-CF678E3F57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501" b="61942" l="22970" r="80305">
                        <a14:foregroundMark x1="61815" y1="42176" x2="61815" y2="42176"/>
                        <a14:foregroundMark x1="71572" y1="42523" x2="71572" y2="42523"/>
                        <a14:foregroundMark x1="67683" y1="59905" x2="67683" y2="59905"/>
                        <a14:foregroundMark x1="77462" y1="58821" x2="77462" y2="58821"/>
                        <a14:foregroundMark x1="80327" y1="42176" x2="80327" y2="42176"/>
                        <a14:foregroundMark x1="53264" y1="41266" x2="53264" y2="41266"/>
                        <a14:foregroundMark x1="50034" y1="59558" x2="50034" y2="59558"/>
                        <a14:foregroundMark x1="50216" y1="58648" x2="50216" y2="58648"/>
                        <a14:foregroundMark x1="41688" y1="58821" x2="41688" y2="58821"/>
                        <a14:foregroundMark x1="44803" y1="42913" x2="44803" y2="42913"/>
                        <a14:foregroundMark x1="35024" y1="42913" x2="35024" y2="42913"/>
                        <a14:foregroundMark x1="32272" y1="59168" x2="32272" y2="59168"/>
                        <a14:foregroundMark x1="22970" y1="59168" x2="22970" y2="59168"/>
                        <a14:foregroundMark x1="26018" y1="43086" x2="26018" y2="43086"/>
                        <a14:foregroundMark x1="59040" y1="58648" x2="59040" y2="58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937" t="32222" r="17213" b="34665"/>
          <a:stretch/>
        </p:blipFill>
        <p:spPr>
          <a:xfrm>
            <a:off x="8434828" y="5180892"/>
            <a:ext cx="2613678" cy="7224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C1DBA3-DCBE-7048-9585-A4514A13FB0A}"/>
              </a:ext>
            </a:extLst>
          </p:cNvPr>
          <p:cNvSpPr txBox="1"/>
          <p:nvPr/>
        </p:nvSpPr>
        <p:spPr>
          <a:xfrm>
            <a:off x="5473560" y="660278"/>
            <a:ext cx="973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Work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1E3331-E25B-7B42-91BA-704E0C7340CC}"/>
              </a:ext>
            </a:extLst>
          </p:cNvPr>
          <p:cNvSpPr txBox="1"/>
          <p:nvPr/>
        </p:nvSpPr>
        <p:spPr>
          <a:xfrm>
            <a:off x="9243336" y="660278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41AA90-89FD-B746-A2E7-A6B69375CCAA}"/>
              </a:ext>
            </a:extLst>
          </p:cNvPr>
          <p:cNvSpPr txBox="1"/>
          <p:nvPr/>
        </p:nvSpPr>
        <p:spPr>
          <a:xfrm>
            <a:off x="119446" y="2812227"/>
            <a:ext cx="42869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A system composed of 4 subsystems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Work and data are handled differently</a:t>
            </a:r>
          </a:p>
        </p:txBody>
      </p:sp>
    </p:spTree>
    <p:extLst>
      <p:ext uri="{BB962C8B-B14F-4D97-AF65-F5344CB8AC3E}">
        <p14:creationId xmlns:p14="http://schemas.microsoft.com/office/powerpoint/2010/main" val="780534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5B0E5DA9-8024-489B-A161-59374EAEDEDA}"/>
              </a:ext>
            </a:extLst>
          </p:cNvPr>
          <p:cNvSpPr/>
          <p:nvPr/>
        </p:nvSpPr>
        <p:spPr>
          <a:xfrm>
            <a:off x="1517500" y="1100609"/>
            <a:ext cx="6369828" cy="615394"/>
          </a:xfrm>
          <a:prstGeom prst="rect">
            <a:avLst/>
          </a:prstGeom>
          <a:solidFill>
            <a:schemeClr val="tx2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16740-49DE-41A1-A32E-DA01FB3D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Parallel communication: brain fry</a:t>
            </a:r>
            <a:r>
              <a:rPr lang="en-US" altLang="zh-CN" baseline="30000" dirty="0">
                <a:latin typeface="+mn-lt"/>
                <a:ea typeface="+mn-ea"/>
                <a:cs typeface="+mn-ea"/>
                <a:sym typeface="+mn-lt"/>
              </a:rPr>
              <a:t>2</a:t>
            </a:r>
            <a:endParaRPr lang="en-US" baseline="300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5E106E-1110-456D-9078-25DF1BA9E290}"/>
              </a:ext>
            </a:extLst>
          </p:cNvPr>
          <p:cNvSpPr/>
          <p:nvPr/>
        </p:nvSpPr>
        <p:spPr>
          <a:xfrm>
            <a:off x="1517980" y="2573402"/>
            <a:ext cx="2011680" cy="6480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F653D51-56D9-4CF6-898E-E380A5824E45}"/>
              </a:ext>
            </a:extLst>
          </p:cNvPr>
          <p:cNvSpPr/>
          <p:nvPr/>
        </p:nvSpPr>
        <p:spPr>
          <a:xfrm>
            <a:off x="2963815" y="2622217"/>
            <a:ext cx="2011680" cy="64800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59B9105-C691-4383-B671-732DDA29CAEA}"/>
              </a:ext>
            </a:extLst>
          </p:cNvPr>
          <p:cNvSpPr/>
          <p:nvPr/>
        </p:nvSpPr>
        <p:spPr>
          <a:xfrm>
            <a:off x="4413806" y="2671032"/>
            <a:ext cx="2011680" cy="6480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97D0BCB-5C05-40DB-9F4F-DCA61F202C77}"/>
              </a:ext>
            </a:extLst>
          </p:cNvPr>
          <p:cNvSpPr/>
          <p:nvPr/>
        </p:nvSpPr>
        <p:spPr>
          <a:xfrm>
            <a:off x="5875651" y="2719848"/>
            <a:ext cx="2011680" cy="648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4CA0AB-1789-4158-A577-CE6F185FE8D3}"/>
              </a:ext>
            </a:extLst>
          </p:cNvPr>
          <p:cNvSpPr/>
          <p:nvPr/>
        </p:nvSpPr>
        <p:spPr>
          <a:xfrm>
            <a:off x="1562749" y="1196340"/>
            <a:ext cx="106674" cy="463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95E530E-BD87-48CE-A6D1-E5A6B7E1DF2B}"/>
              </a:ext>
            </a:extLst>
          </p:cNvPr>
          <p:cNvSpPr/>
          <p:nvPr/>
        </p:nvSpPr>
        <p:spPr>
          <a:xfrm>
            <a:off x="1925046" y="1196340"/>
            <a:ext cx="106674" cy="463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60956DC-7617-4829-A80D-5275A6C2187D}"/>
              </a:ext>
            </a:extLst>
          </p:cNvPr>
          <p:cNvSpPr/>
          <p:nvPr/>
        </p:nvSpPr>
        <p:spPr>
          <a:xfrm>
            <a:off x="2287343" y="1196340"/>
            <a:ext cx="106674" cy="463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9D35629-BFCA-4153-859D-206E0A682EB8}"/>
              </a:ext>
            </a:extLst>
          </p:cNvPr>
          <p:cNvSpPr/>
          <p:nvPr/>
        </p:nvSpPr>
        <p:spPr>
          <a:xfrm>
            <a:off x="2649640" y="1196340"/>
            <a:ext cx="106674" cy="463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263E222-E190-4B67-83CC-EBD87411C6A1}"/>
              </a:ext>
            </a:extLst>
          </p:cNvPr>
          <p:cNvSpPr/>
          <p:nvPr/>
        </p:nvSpPr>
        <p:spPr>
          <a:xfrm>
            <a:off x="3011937" y="1196340"/>
            <a:ext cx="106674" cy="463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2013E2-7E65-4F31-AA7F-4951414F3843}"/>
              </a:ext>
            </a:extLst>
          </p:cNvPr>
          <p:cNvSpPr/>
          <p:nvPr/>
        </p:nvSpPr>
        <p:spPr>
          <a:xfrm>
            <a:off x="3374234" y="1196340"/>
            <a:ext cx="106674" cy="463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A0606F7-D529-4F23-905A-B488AD53B667}"/>
              </a:ext>
            </a:extLst>
          </p:cNvPr>
          <p:cNvSpPr/>
          <p:nvPr/>
        </p:nvSpPr>
        <p:spPr>
          <a:xfrm>
            <a:off x="3736531" y="1196340"/>
            <a:ext cx="106674" cy="463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C851F7A-D969-4450-A5E1-A1221FCE200A}"/>
              </a:ext>
            </a:extLst>
          </p:cNvPr>
          <p:cNvSpPr/>
          <p:nvPr/>
        </p:nvSpPr>
        <p:spPr>
          <a:xfrm>
            <a:off x="4098828" y="1196340"/>
            <a:ext cx="106674" cy="463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BD35B82-CE2E-4D65-A288-7BB8E0E0C24A}"/>
              </a:ext>
            </a:extLst>
          </p:cNvPr>
          <p:cNvSpPr/>
          <p:nvPr/>
        </p:nvSpPr>
        <p:spPr>
          <a:xfrm>
            <a:off x="4461125" y="1196340"/>
            <a:ext cx="106674" cy="463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4495969-7D81-4948-BCEC-B15B5D80162F}"/>
              </a:ext>
            </a:extLst>
          </p:cNvPr>
          <p:cNvSpPr/>
          <p:nvPr/>
        </p:nvSpPr>
        <p:spPr>
          <a:xfrm>
            <a:off x="4823422" y="1196340"/>
            <a:ext cx="106674" cy="463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50DCC07-7FDE-4C62-B4E4-4619405DCBAC}"/>
              </a:ext>
            </a:extLst>
          </p:cNvPr>
          <p:cNvSpPr/>
          <p:nvPr/>
        </p:nvSpPr>
        <p:spPr>
          <a:xfrm>
            <a:off x="5185719" y="1196340"/>
            <a:ext cx="106674" cy="463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DFE17EE-6AC7-4BF4-8BBC-37AC0AB4F8CA}"/>
              </a:ext>
            </a:extLst>
          </p:cNvPr>
          <p:cNvSpPr/>
          <p:nvPr/>
        </p:nvSpPr>
        <p:spPr>
          <a:xfrm>
            <a:off x="5548016" y="1196340"/>
            <a:ext cx="106674" cy="463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E458FC3-758A-4004-AC0D-C5887FA2CA50}"/>
              </a:ext>
            </a:extLst>
          </p:cNvPr>
          <p:cNvSpPr/>
          <p:nvPr/>
        </p:nvSpPr>
        <p:spPr>
          <a:xfrm>
            <a:off x="5910313" y="1196340"/>
            <a:ext cx="106674" cy="463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FCD61CE-100A-4335-AFF2-D1BCA5C82DAE}"/>
              </a:ext>
            </a:extLst>
          </p:cNvPr>
          <p:cNvSpPr/>
          <p:nvPr/>
        </p:nvSpPr>
        <p:spPr>
          <a:xfrm>
            <a:off x="6272610" y="1196340"/>
            <a:ext cx="106674" cy="463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4091734B-244E-4E71-B617-E5542BCBBE8E}"/>
              </a:ext>
            </a:extLst>
          </p:cNvPr>
          <p:cNvGrpSpPr/>
          <p:nvPr/>
        </p:nvGrpSpPr>
        <p:grpSpPr>
          <a:xfrm>
            <a:off x="6634907" y="1196340"/>
            <a:ext cx="1193572" cy="463777"/>
            <a:chOff x="6035467" y="1196340"/>
            <a:chExt cx="1193572" cy="463777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B5D51E5-7644-4686-823D-99710C629D11}"/>
                </a:ext>
              </a:extLst>
            </p:cNvPr>
            <p:cNvSpPr/>
            <p:nvPr/>
          </p:nvSpPr>
          <p:spPr>
            <a:xfrm>
              <a:off x="6035467" y="1196340"/>
              <a:ext cx="106674" cy="4637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78AFB56-7E2A-4ECF-B5FA-A6E43F24556A}"/>
                </a:ext>
              </a:extLst>
            </p:cNvPr>
            <p:cNvSpPr/>
            <p:nvPr/>
          </p:nvSpPr>
          <p:spPr>
            <a:xfrm>
              <a:off x="6397764" y="1196340"/>
              <a:ext cx="106674" cy="4637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9A65E24-F6D6-4115-81DA-8814CDC4017E}"/>
                </a:ext>
              </a:extLst>
            </p:cNvPr>
            <p:cNvSpPr/>
            <p:nvPr/>
          </p:nvSpPr>
          <p:spPr>
            <a:xfrm>
              <a:off x="6760061" y="1196340"/>
              <a:ext cx="106674" cy="4637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26827DB-C9F3-4F10-85D2-4E245441564E}"/>
                </a:ext>
              </a:extLst>
            </p:cNvPr>
            <p:cNvSpPr/>
            <p:nvPr/>
          </p:nvSpPr>
          <p:spPr>
            <a:xfrm>
              <a:off x="7122365" y="1196340"/>
              <a:ext cx="106674" cy="4637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91" name="Table 3">
            <a:extLst>
              <a:ext uri="{FF2B5EF4-FFF2-40B4-BE49-F238E27FC236}">
                <a16:creationId xmlns:a16="http://schemas.microsoft.com/office/drawing/2014/main" id="{68E89396-65C5-44D9-BAB7-0ACFB7B2F8EF}"/>
              </a:ext>
            </a:extLst>
          </p:cNvPr>
          <p:cNvGraphicFramePr>
            <a:graphicFrameLocks noGrp="1"/>
          </p:cNvGraphicFramePr>
          <p:nvPr/>
        </p:nvGraphicFramePr>
        <p:xfrm>
          <a:off x="1517503" y="5383597"/>
          <a:ext cx="6369828" cy="632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9498">
                  <a:extLst>
                    <a:ext uri="{9D8B030D-6E8A-4147-A177-3AD203B41FA5}">
                      <a16:colId xmlns:a16="http://schemas.microsoft.com/office/drawing/2014/main" val="144207042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813565294"/>
                    </a:ext>
                  </a:extLst>
                </a:gridCol>
                <a:gridCol w="1747319">
                  <a:extLst>
                    <a:ext uri="{9D8B030D-6E8A-4147-A177-3AD203B41FA5}">
                      <a16:colId xmlns:a16="http://schemas.microsoft.com/office/drawing/2014/main" val="2924537571"/>
                    </a:ext>
                  </a:extLst>
                </a:gridCol>
                <a:gridCol w="1390011">
                  <a:extLst>
                    <a:ext uri="{9D8B030D-6E8A-4147-A177-3AD203B41FA5}">
                      <a16:colId xmlns:a16="http://schemas.microsoft.com/office/drawing/2014/main" val="79334512"/>
                    </a:ext>
                  </a:extLst>
                </a:gridCol>
              </a:tblGrid>
              <a:tr h="6322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520014"/>
                  </a:ext>
                </a:extLst>
              </a:tr>
            </a:tbl>
          </a:graphicData>
        </a:graphic>
      </p:graphicFrame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956E78CB-7BA0-40BD-87FE-EDEE14EBF3C0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2523820" y="1722916"/>
            <a:ext cx="0" cy="850486"/>
          </a:xfrm>
          <a:prstGeom prst="line">
            <a:avLst/>
          </a:prstGeom>
          <a:ln w="41275">
            <a:solidFill>
              <a:schemeClr val="accent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E635A8D-F670-45EC-B9D4-8251D6A885DD}"/>
              </a:ext>
            </a:extLst>
          </p:cNvPr>
          <p:cNvCxnSpPr>
            <a:cxnSpLocks/>
          </p:cNvCxnSpPr>
          <p:nvPr/>
        </p:nvCxnSpPr>
        <p:spPr>
          <a:xfrm>
            <a:off x="4052450" y="1722916"/>
            <a:ext cx="0" cy="883333"/>
          </a:xfrm>
          <a:prstGeom prst="line">
            <a:avLst/>
          </a:prstGeom>
          <a:ln w="41275">
            <a:solidFill>
              <a:schemeClr val="accent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74E1A9B0-DF0E-491E-936F-AC20CDAD1DE3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6881491" y="1716003"/>
            <a:ext cx="0" cy="1003845"/>
          </a:xfrm>
          <a:prstGeom prst="line">
            <a:avLst/>
          </a:prstGeom>
          <a:ln w="41275">
            <a:solidFill>
              <a:schemeClr val="accent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C564A8FB-2AEF-4D8B-BC2F-C891F69D6D2C}"/>
              </a:ext>
            </a:extLst>
          </p:cNvPr>
          <p:cNvSpPr txBox="1"/>
          <p:nvPr/>
        </p:nvSpPr>
        <p:spPr>
          <a:xfrm>
            <a:off x="23327" y="2709945"/>
            <a:ext cx="1472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sz="2000" b="1" dirty="0">
                <a:solidFill>
                  <a:schemeClr val="tx1"/>
                </a:solidFill>
              </a:rPr>
              <a:t>Region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6FA7FAD7-A414-4B97-AA01-AAD0343F35FB}"/>
              </a:ext>
            </a:extLst>
          </p:cNvPr>
          <p:cNvSpPr txBox="1"/>
          <p:nvPr/>
        </p:nvSpPr>
        <p:spPr>
          <a:xfrm>
            <a:off x="23327" y="1155056"/>
            <a:ext cx="1472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sz="2000" b="1" dirty="0">
                <a:solidFill>
                  <a:schemeClr val="tx1"/>
                </a:solidFill>
              </a:rPr>
              <a:t>Global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D59287B9-8929-4EAB-BECB-604D9F581B98}"/>
              </a:ext>
            </a:extLst>
          </p:cNvPr>
          <p:cNvSpPr txBox="1"/>
          <p:nvPr/>
        </p:nvSpPr>
        <p:spPr>
          <a:xfrm>
            <a:off x="23327" y="5482879"/>
            <a:ext cx="1773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sz="2000" b="1" dirty="0">
                <a:solidFill>
                  <a:schemeClr val="tx1"/>
                </a:solidFill>
              </a:rPr>
              <a:t>Subsystem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A8F547-FD4C-4C62-9EA6-2012F258B6AA}"/>
              </a:ext>
            </a:extLst>
          </p:cNvPr>
          <p:cNvGrpSpPr/>
          <p:nvPr/>
        </p:nvGrpSpPr>
        <p:grpSpPr>
          <a:xfrm>
            <a:off x="4460566" y="2773015"/>
            <a:ext cx="1918159" cy="463777"/>
            <a:chOff x="1709652" y="2666907"/>
            <a:chExt cx="1918159" cy="463777"/>
          </a:xfrm>
        </p:grpSpPr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05C46EA5-86C6-4AE8-B3C3-5E8ADA98A0CB}"/>
                </a:ext>
              </a:extLst>
            </p:cNvPr>
            <p:cNvSpPr/>
            <p:nvPr/>
          </p:nvSpPr>
          <p:spPr>
            <a:xfrm>
              <a:off x="1709652" y="2666907"/>
              <a:ext cx="106674" cy="463777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C8A8A9E9-23B2-4365-BE94-DDCC3330D689}"/>
                </a:ext>
              </a:extLst>
            </p:cNvPr>
            <p:cNvSpPr/>
            <p:nvPr/>
          </p:nvSpPr>
          <p:spPr>
            <a:xfrm>
              <a:off x="2071949" y="2666907"/>
              <a:ext cx="106674" cy="4637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E0AE616D-5A1B-42A1-AACE-83B11E098A52}"/>
                </a:ext>
              </a:extLst>
            </p:cNvPr>
            <p:cNvSpPr/>
            <p:nvPr/>
          </p:nvSpPr>
          <p:spPr>
            <a:xfrm>
              <a:off x="2434246" y="2666907"/>
              <a:ext cx="106674" cy="4637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749BB7D-D878-4EA5-B9FE-9B5042432CDA}"/>
                </a:ext>
              </a:extLst>
            </p:cNvPr>
            <p:cNvSpPr/>
            <p:nvPr/>
          </p:nvSpPr>
          <p:spPr>
            <a:xfrm>
              <a:off x="2796543" y="2666907"/>
              <a:ext cx="106674" cy="4637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42EA6B3D-E08C-4408-822F-FA482C901323}"/>
                </a:ext>
              </a:extLst>
            </p:cNvPr>
            <p:cNvSpPr/>
            <p:nvPr/>
          </p:nvSpPr>
          <p:spPr>
            <a:xfrm>
              <a:off x="3158840" y="2666907"/>
              <a:ext cx="106674" cy="4637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A29C546E-41DC-421C-B279-44175E2AAD37}"/>
                </a:ext>
              </a:extLst>
            </p:cNvPr>
            <p:cNvSpPr/>
            <p:nvPr/>
          </p:nvSpPr>
          <p:spPr>
            <a:xfrm>
              <a:off x="3521137" y="2666907"/>
              <a:ext cx="106674" cy="4637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01DDA0E-AEB6-401A-8835-D65414D3C412}"/>
              </a:ext>
            </a:extLst>
          </p:cNvPr>
          <p:cNvSpPr/>
          <p:nvPr/>
        </p:nvSpPr>
        <p:spPr>
          <a:xfrm>
            <a:off x="1517501" y="4403476"/>
            <a:ext cx="6369827" cy="5861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tint val="50000"/>
                  <a:satMod val="300000"/>
                </a:schemeClr>
              </a:gs>
              <a:gs pos="100000">
                <a:schemeClr val="accent6">
                  <a:tint val="37000"/>
                  <a:satMod val="300000"/>
                </a:schemeClr>
              </a:gs>
              <a:gs pos="5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comm_world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CAE7BFCE-1667-4168-A3B8-0B0EEC929F6B}"/>
              </a:ext>
            </a:extLst>
          </p:cNvPr>
          <p:cNvSpPr/>
          <p:nvPr/>
        </p:nvSpPr>
        <p:spPr>
          <a:xfrm>
            <a:off x="6252343" y="6243194"/>
            <a:ext cx="1952826" cy="42855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  <a:gs pos="50000">
                <a:schemeClr val="accent3">
                  <a:lumMod val="20000"/>
                  <a:lumOff val="80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comm_sub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ABBFA46E-BD51-4763-8791-EBDAB76C44C0}"/>
              </a:ext>
            </a:extLst>
          </p:cNvPr>
          <p:cNvSpPr/>
          <p:nvPr/>
        </p:nvSpPr>
        <p:spPr>
          <a:xfrm>
            <a:off x="4218914" y="3589179"/>
            <a:ext cx="2429405" cy="42855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100000">
                <a:schemeClr val="accent1">
                  <a:tint val="37000"/>
                  <a:satMod val="300000"/>
                </a:schemeClr>
              </a:gs>
              <a:gs pos="50000">
                <a:schemeClr val="accent1">
                  <a:tint val="15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FF0000"/>
                </a:solidFill>
              </a:rPr>
              <a:t>comm_region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AC950E1-BE22-4689-8EF3-8956E5FBEBA2}"/>
              </a:ext>
            </a:extLst>
          </p:cNvPr>
          <p:cNvCxnSpPr>
            <a:cxnSpLocks/>
            <a:stCxn id="287" idx="2"/>
            <a:endCxn id="306" idx="0"/>
          </p:cNvCxnSpPr>
          <p:nvPr/>
        </p:nvCxnSpPr>
        <p:spPr>
          <a:xfrm>
            <a:off x="4513903" y="3236792"/>
            <a:ext cx="919714" cy="352387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B41AEEB4-D515-4540-890C-9CCE1CD73F90}"/>
              </a:ext>
            </a:extLst>
          </p:cNvPr>
          <p:cNvCxnSpPr>
            <a:cxnSpLocks/>
            <a:stCxn id="288" idx="2"/>
            <a:endCxn id="306" idx="0"/>
          </p:cNvCxnSpPr>
          <p:nvPr/>
        </p:nvCxnSpPr>
        <p:spPr>
          <a:xfrm>
            <a:off x="4876200" y="3236792"/>
            <a:ext cx="557417" cy="352387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00EA8F60-E60D-4DD7-86D7-A4E68C7EB7C8}"/>
              </a:ext>
            </a:extLst>
          </p:cNvPr>
          <p:cNvCxnSpPr>
            <a:cxnSpLocks/>
            <a:stCxn id="289" idx="2"/>
            <a:endCxn id="306" idx="0"/>
          </p:cNvCxnSpPr>
          <p:nvPr/>
        </p:nvCxnSpPr>
        <p:spPr>
          <a:xfrm>
            <a:off x="5238497" y="3236792"/>
            <a:ext cx="195120" cy="352387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ACE49866-4157-473C-803B-9FD6FB57170D}"/>
              </a:ext>
            </a:extLst>
          </p:cNvPr>
          <p:cNvCxnSpPr>
            <a:cxnSpLocks/>
            <a:stCxn id="290" idx="2"/>
            <a:endCxn id="306" idx="0"/>
          </p:cNvCxnSpPr>
          <p:nvPr/>
        </p:nvCxnSpPr>
        <p:spPr>
          <a:xfrm flipH="1">
            <a:off x="5433617" y="3236792"/>
            <a:ext cx="167177" cy="352387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33BB3F75-055C-4577-9427-EEB10309A50F}"/>
              </a:ext>
            </a:extLst>
          </p:cNvPr>
          <p:cNvCxnSpPr>
            <a:cxnSpLocks/>
            <a:stCxn id="291" idx="2"/>
            <a:endCxn id="306" idx="0"/>
          </p:cNvCxnSpPr>
          <p:nvPr/>
        </p:nvCxnSpPr>
        <p:spPr>
          <a:xfrm flipH="1">
            <a:off x="5433617" y="3236792"/>
            <a:ext cx="529474" cy="352387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0B9302FB-9D89-4E27-8AA6-43F41FD59591}"/>
              </a:ext>
            </a:extLst>
          </p:cNvPr>
          <p:cNvCxnSpPr>
            <a:cxnSpLocks/>
            <a:stCxn id="292" idx="2"/>
            <a:endCxn id="306" idx="0"/>
          </p:cNvCxnSpPr>
          <p:nvPr/>
        </p:nvCxnSpPr>
        <p:spPr>
          <a:xfrm flipH="1">
            <a:off x="5433617" y="3236792"/>
            <a:ext cx="891771" cy="352387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876B21EA-4D42-428C-A630-5C654A71D9D4}"/>
              </a:ext>
            </a:extLst>
          </p:cNvPr>
          <p:cNvCxnSpPr>
            <a:cxnSpLocks/>
            <a:stCxn id="362" idx="2"/>
            <a:endCxn id="302" idx="0"/>
          </p:cNvCxnSpPr>
          <p:nvPr/>
        </p:nvCxnSpPr>
        <p:spPr>
          <a:xfrm>
            <a:off x="6688244" y="5933932"/>
            <a:ext cx="540512" cy="30926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prstDash val="sysDash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B3F0D174-40A8-4037-BB14-BC8CE725BAC2}"/>
              </a:ext>
            </a:extLst>
          </p:cNvPr>
          <p:cNvCxnSpPr>
            <a:cxnSpLocks/>
            <a:stCxn id="363" idx="2"/>
            <a:endCxn id="302" idx="0"/>
          </p:cNvCxnSpPr>
          <p:nvPr/>
        </p:nvCxnSpPr>
        <p:spPr>
          <a:xfrm>
            <a:off x="7050541" y="5933932"/>
            <a:ext cx="178215" cy="30926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prstDash val="sysDash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80C580B3-93FB-4446-9F93-408FEB52FB93}"/>
              </a:ext>
            </a:extLst>
          </p:cNvPr>
          <p:cNvCxnSpPr>
            <a:cxnSpLocks/>
            <a:stCxn id="364" idx="2"/>
            <a:endCxn id="302" idx="0"/>
          </p:cNvCxnSpPr>
          <p:nvPr/>
        </p:nvCxnSpPr>
        <p:spPr>
          <a:xfrm flipH="1">
            <a:off x="7228756" y="5933932"/>
            <a:ext cx="184082" cy="30926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prstDash val="sysDash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D30A222D-95F5-437E-A624-27C11E90F489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6634908" y="4696554"/>
            <a:ext cx="1252420" cy="790349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prstDash val="sysDash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E010C450-9687-4163-A380-05B8CD375A84}"/>
              </a:ext>
            </a:extLst>
          </p:cNvPr>
          <p:cNvCxnSpPr>
            <a:cxnSpLocks/>
            <a:stCxn id="37" idx="1"/>
            <a:endCxn id="287" idx="2"/>
          </p:cNvCxnSpPr>
          <p:nvPr/>
        </p:nvCxnSpPr>
        <p:spPr>
          <a:xfrm flipV="1">
            <a:off x="1517501" y="3236792"/>
            <a:ext cx="2996402" cy="1459762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prstDash val="sysDash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Rectangle 361">
            <a:extLst>
              <a:ext uri="{FF2B5EF4-FFF2-40B4-BE49-F238E27FC236}">
                <a16:creationId xmlns:a16="http://schemas.microsoft.com/office/drawing/2014/main" id="{2883C0D9-3D93-4E74-B4E2-C2AB5F4E6A31}"/>
              </a:ext>
            </a:extLst>
          </p:cNvPr>
          <p:cNvSpPr/>
          <p:nvPr/>
        </p:nvSpPr>
        <p:spPr>
          <a:xfrm>
            <a:off x="6634907" y="5470155"/>
            <a:ext cx="106674" cy="463777"/>
          </a:xfrm>
          <a:prstGeom prst="rect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DD19B054-297D-4400-97BD-2B13EC7B1533}"/>
              </a:ext>
            </a:extLst>
          </p:cNvPr>
          <p:cNvSpPr/>
          <p:nvPr/>
        </p:nvSpPr>
        <p:spPr>
          <a:xfrm>
            <a:off x="6997204" y="5470155"/>
            <a:ext cx="106674" cy="463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A489340-F71E-4B96-8C89-77E46D048825}"/>
              </a:ext>
            </a:extLst>
          </p:cNvPr>
          <p:cNvSpPr/>
          <p:nvPr/>
        </p:nvSpPr>
        <p:spPr>
          <a:xfrm>
            <a:off x="7359501" y="5470155"/>
            <a:ext cx="106674" cy="463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AC08C45F-3A07-496F-81EB-3D006D8F9061}"/>
              </a:ext>
            </a:extLst>
          </p:cNvPr>
          <p:cNvSpPr/>
          <p:nvPr/>
        </p:nvSpPr>
        <p:spPr>
          <a:xfrm>
            <a:off x="7721805" y="5470155"/>
            <a:ext cx="106674" cy="463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AF5B1BDB-8E80-416A-B542-E0D1F72DC3CF}"/>
              </a:ext>
            </a:extLst>
          </p:cNvPr>
          <p:cNvCxnSpPr>
            <a:cxnSpLocks/>
            <a:stCxn id="365" idx="2"/>
            <a:endCxn id="302" idx="0"/>
          </p:cNvCxnSpPr>
          <p:nvPr/>
        </p:nvCxnSpPr>
        <p:spPr>
          <a:xfrm flipH="1">
            <a:off x="7228756" y="5933932"/>
            <a:ext cx="546386" cy="30926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prstDash val="sysDash"/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8" name="Table 3">
            <a:extLst>
              <a:ext uri="{FF2B5EF4-FFF2-40B4-BE49-F238E27FC236}">
                <a16:creationId xmlns:a16="http://schemas.microsoft.com/office/drawing/2014/main" id="{3119B9B0-9735-42AF-9746-AA439AD5A3EE}"/>
              </a:ext>
            </a:extLst>
          </p:cNvPr>
          <p:cNvGraphicFramePr>
            <a:graphicFrameLocks noGrp="1"/>
          </p:cNvGraphicFramePr>
          <p:nvPr/>
        </p:nvGraphicFramePr>
        <p:xfrm>
          <a:off x="8658590" y="119634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4420704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1356529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2453757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52001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83068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46587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61860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9589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288761"/>
                  </a:ext>
                </a:extLst>
              </a:tr>
            </a:tbl>
          </a:graphicData>
        </a:graphic>
      </p:graphicFrame>
      <p:pic>
        <p:nvPicPr>
          <p:cNvPr id="399" name="Picture 398" descr="Timeline&#10;&#10;Description automatically generated">
            <a:extLst>
              <a:ext uri="{FF2B5EF4-FFF2-40B4-BE49-F238E27FC236}">
                <a16:creationId xmlns:a16="http://schemas.microsoft.com/office/drawing/2014/main" id="{901E0702-37D3-434A-A111-CAC6748A4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89542" l="9832" r="899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8208">
            <a:off x="10035688" y="1736136"/>
            <a:ext cx="1025321" cy="375952"/>
          </a:xfrm>
          <a:prstGeom prst="rect">
            <a:avLst/>
          </a:prstGeom>
        </p:spPr>
      </p:pic>
      <p:pic>
        <p:nvPicPr>
          <p:cNvPr id="400" name="Picture 399" descr="Timeline&#10;&#10;Description automatically generated">
            <a:extLst>
              <a:ext uri="{FF2B5EF4-FFF2-40B4-BE49-F238E27FC236}">
                <a16:creationId xmlns:a16="http://schemas.microsoft.com/office/drawing/2014/main" id="{8B1C146E-502A-4BB5-9B72-0C1C9C8B14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89542" l="9832" r="899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8208">
            <a:off x="9054151" y="2407998"/>
            <a:ext cx="1025321" cy="375952"/>
          </a:xfrm>
          <a:prstGeom prst="rect">
            <a:avLst/>
          </a:prstGeom>
        </p:spPr>
      </p:pic>
      <p:pic>
        <p:nvPicPr>
          <p:cNvPr id="401" name="Picture 400" descr="Timeline&#10;&#10;Description automatically generated">
            <a:extLst>
              <a:ext uri="{FF2B5EF4-FFF2-40B4-BE49-F238E27FC236}">
                <a16:creationId xmlns:a16="http://schemas.microsoft.com/office/drawing/2014/main" id="{90D98331-91F0-4813-856D-C4BB3B1CC0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89542" l="9832" r="899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8208">
            <a:off x="9052518" y="4237767"/>
            <a:ext cx="1025321" cy="375952"/>
          </a:xfrm>
          <a:prstGeom prst="rect">
            <a:avLst/>
          </a:prstGeom>
        </p:spPr>
      </p:pic>
      <p:grpSp>
        <p:nvGrpSpPr>
          <p:cNvPr id="402" name="Group 401">
            <a:extLst>
              <a:ext uri="{FF2B5EF4-FFF2-40B4-BE49-F238E27FC236}">
                <a16:creationId xmlns:a16="http://schemas.microsoft.com/office/drawing/2014/main" id="{6368F869-2ED1-4016-9093-397AB9A479BC}"/>
              </a:ext>
            </a:extLst>
          </p:cNvPr>
          <p:cNvGrpSpPr/>
          <p:nvPr/>
        </p:nvGrpSpPr>
        <p:grpSpPr>
          <a:xfrm>
            <a:off x="9754274" y="2839737"/>
            <a:ext cx="1577211" cy="1330701"/>
            <a:chOff x="1947729" y="1859539"/>
            <a:chExt cx="1577211" cy="1330701"/>
          </a:xfrm>
        </p:grpSpPr>
        <p:pic>
          <p:nvPicPr>
            <p:cNvPr id="403" name="Picture 402" descr="Timeline&#10;&#10;Description automatically generated">
              <a:extLst>
                <a:ext uri="{FF2B5EF4-FFF2-40B4-BE49-F238E27FC236}">
                  <a16:creationId xmlns:a16="http://schemas.microsoft.com/office/drawing/2014/main" id="{121EB87B-61D5-4227-85EA-F4ECA05E0E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04" b="89542" l="9832" r="899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8208">
              <a:off x="2223674" y="2336913"/>
              <a:ext cx="1025321" cy="375952"/>
            </a:xfrm>
            <a:prstGeom prst="rect">
              <a:avLst/>
            </a:prstGeom>
          </p:spPr>
        </p:pic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43C3783D-10B4-402F-B69C-06CC39805661}"/>
                </a:ext>
              </a:extLst>
            </p:cNvPr>
            <p:cNvSpPr/>
            <p:nvPr/>
          </p:nvSpPr>
          <p:spPr>
            <a:xfrm>
              <a:off x="1947729" y="1859539"/>
              <a:ext cx="1577211" cy="1330701"/>
            </a:xfrm>
            <a:prstGeom prst="rect">
              <a:avLst/>
            </a:prstGeom>
            <a:noFill/>
            <a:ln w="444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5" name="Rectangle 404">
            <a:extLst>
              <a:ext uri="{FF2B5EF4-FFF2-40B4-BE49-F238E27FC236}">
                <a16:creationId xmlns:a16="http://schemas.microsoft.com/office/drawing/2014/main" id="{AF7F7508-81CA-472A-9722-040E91230EBF}"/>
              </a:ext>
            </a:extLst>
          </p:cNvPr>
          <p:cNvSpPr/>
          <p:nvPr/>
        </p:nvSpPr>
        <p:spPr>
          <a:xfrm>
            <a:off x="9546275" y="2098631"/>
            <a:ext cx="1849276" cy="2731502"/>
          </a:xfrm>
          <a:prstGeom prst="rect">
            <a:avLst/>
          </a:prstGeom>
          <a:noFill/>
          <a:ln w="57150">
            <a:solidFill>
              <a:srgbClr val="FF0000"/>
            </a:solidFill>
            <a:prstDash val="lg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3FC88E8A-A9EA-4BA4-B197-0A4AFB1DD61A}"/>
              </a:ext>
            </a:extLst>
          </p:cNvPr>
          <p:cNvSpPr txBox="1"/>
          <p:nvPr/>
        </p:nvSpPr>
        <p:spPr>
          <a:xfrm>
            <a:off x="9039595" y="556934"/>
            <a:ext cx="2245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err="1">
                <a:solidFill>
                  <a:srgbClr val="FF0000"/>
                </a:solidFill>
              </a:rPr>
              <a:t>comm_region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62211400-EB1D-4C4B-A604-B096D26C40E2}"/>
              </a:ext>
            </a:extLst>
          </p:cNvPr>
          <p:cNvCxnSpPr>
            <a:cxnSpLocks/>
          </p:cNvCxnSpPr>
          <p:nvPr/>
        </p:nvCxnSpPr>
        <p:spPr>
          <a:xfrm>
            <a:off x="10327438" y="1071449"/>
            <a:ext cx="575855" cy="1016688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8" name="TextBox 407">
            <a:extLst>
              <a:ext uri="{FF2B5EF4-FFF2-40B4-BE49-F238E27FC236}">
                <a16:creationId xmlns:a16="http://schemas.microsoft.com/office/drawing/2014/main" id="{C58B76C8-0F7E-4605-B77C-6FD19F88FE7A}"/>
              </a:ext>
            </a:extLst>
          </p:cNvPr>
          <p:cNvSpPr txBox="1"/>
          <p:nvPr/>
        </p:nvSpPr>
        <p:spPr>
          <a:xfrm rot="16200000">
            <a:off x="10713658" y="4961675"/>
            <a:ext cx="2386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err="1">
                <a:solidFill>
                  <a:schemeClr val="tx1"/>
                </a:solidFill>
              </a:rPr>
              <a:t>comm_</a:t>
            </a:r>
            <a:r>
              <a:rPr lang="en-US" altLang="zh-CN" dirty="0" err="1">
                <a:solidFill>
                  <a:schemeClr val="tx1"/>
                </a:solidFill>
              </a:rPr>
              <a:t>sub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9" name="Straight Arrow Connector 408">
            <a:extLst>
              <a:ext uri="{FF2B5EF4-FFF2-40B4-BE49-F238E27FC236}">
                <a16:creationId xmlns:a16="http://schemas.microsoft.com/office/drawing/2014/main" id="{AD4C1A21-D435-4481-8A95-82A1E60D34A8}"/>
              </a:ext>
            </a:extLst>
          </p:cNvPr>
          <p:cNvCxnSpPr>
            <a:cxnSpLocks/>
            <a:stCxn id="408" idx="0"/>
          </p:cNvCxnSpPr>
          <p:nvPr/>
        </p:nvCxnSpPr>
        <p:spPr>
          <a:xfrm flipH="1">
            <a:off x="11211524" y="5223285"/>
            <a:ext cx="433929" cy="71699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" name="Picture 409" descr="A picture containing ball&#10;&#10;Description automatically generated">
            <a:extLst>
              <a:ext uri="{FF2B5EF4-FFF2-40B4-BE49-F238E27FC236}">
                <a16:creationId xmlns:a16="http://schemas.microsoft.com/office/drawing/2014/main" id="{59802762-F77D-4545-9130-8CDC785A20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501" b="61942" l="22970" r="80305">
                        <a14:foregroundMark x1="61815" y1="42176" x2="61815" y2="42176"/>
                        <a14:foregroundMark x1="71572" y1="42523" x2="71572" y2="42523"/>
                        <a14:foregroundMark x1="67683" y1="59905" x2="67683" y2="59905"/>
                        <a14:foregroundMark x1="77462" y1="58821" x2="77462" y2="58821"/>
                        <a14:foregroundMark x1="80327" y1="42176" x2="80327" y2="42176"/>
                        <a14:foregroundMark x1="53264" y1="41266" x2="53264" y2="41266"/>
                        <a14:foregroundMark x1="50034" y1="59558" x2="50034" y2="59558"/>
                        <a14:foregroundMark x1="50216" y1="58648" x2="50216" y2="58648"/>
                        <a14:foregroundMark x1="41688" y1="58821" x2="41688" y2="58821"/>
                        <a14:foregroundMark x1="44803" y1="42913" x2="44803" y2="42913"/>
                        <a14:foregroundMark x1="35024" y1="42913" x2="35024" y2="42913"/>
                        <a14:foregroundMark x1="32272" y1="59168" x2="32272" y2="59168"/>
                        <a14:foregroundMark x1="22970" y1="59168" x2="22970" y2="59168"/>
                        <a14:foregroundMark x1="26018" y1="43086" x2="26018" y2="43086"/>
                        <a14:foregroundMark x1="59040" y1="58648" x2="59040" y2="58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937" t="32222" r="17213" b="34665"/>
          <a:stretch/>
        </p:blipFill>
        <p:spPr>
          <a:xfrm>
            <a:off x="8705669" y="5149836"/>
            <a:ext cx="2613678" cy="722487"/>
          </a:xfrm>
          <a:prstGeom prst="rect">
            <a:avLst/>
          </a:prstGeom>
        </p:spPr>
      </p:pic>
      <p:sp>
        <p:nvSpPr>
          <p:cNvPr id="411" name="TextBox 410">
            <a:extLst>
              <a:ext uri="{FF2B5EF4-FFF2-40B4-BE49-F238E27FC236}">
                <a16:creationId xmlns:a16="http://schemas.microsoft.com/office/drawing/2014/main" id="{B3A64BFD-5B73-42CA-8899-A7BFA7E1034D}"/>
              </a:ext>
            </a:extLst>
          </p:cNvPr>
          <p:cNvSpPr txBox="1"/>
          <p:nvPr/>
        </p:nvSpPr>
        <p:spPr>
          <a:xfrm>
            <a:off x="10688232" y="5879464"/>
            <a:ext cx="787619" cy="118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8E97794C-1227-4EAC-ACC0-177937A1D2FF}"/>
              </a:ext>
            </a:extLst>
          </p:cNvPr>
          <p:cNvCxnSpPr>
            <a:cxnSpLocks/>
            <a:stCxn id="105" idx="2"/>
            <a:endCxn id="287" idx="0"/>
          </p:cNvCxnSpPr>
          <p:nvPr/>
        </p:nvCxnSpPr>
        <p:spPr>
          <a:xfrm flipH="1">
            <a:off x="4513903" y="1660117"/>
            <a:ext cx="559" cy="1112898"/>
          </a:xfrm>
          <a:prstGeom prst="line">
            <a:avLst/>
          </a:prstGeom>
          <a:ln w="25400">
            <a:solidFill>
              <a:schemeClr val="accent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75A055DC-670B-4C1E-83AB-F3E9EB36EA68}"/>
              </a:ext>
            </a:extLst>
          </p:cNvPr>
          <p:cNvCxnSpPr>
            <a:cxnSpLocks/>
            <a:stCxn id="106" idx="2"/>
            <a:endCxn id="288" idx="0"/>
          </p:cNvCxnSpPr>
          <p:nvPr/>
        </p:nvCxnSpPr>
        <p:spPr>
          <a:xfrm flipH="1">
            <a:off x="4876200" y="1660117"/>
            <a:ext cx="559" cy="1112898"/>
          </a:xfrm>
          <a:prstGeom prst="line">
            <a:avLst/>
          </a:prstGeom>
          <a:ln w="25400">
            <a:solidFill>
              <a:schemeClr val="accent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80EA90AD-610F-4338-BD12-8534CA45D15E}"/>
              </a:ext>
            </a:extLst>
          </p:cNvPr>
          <p:cNvCxnSpPr>
            <a:cxnSpLocks/>
            <a:stCxn id="107" idx="2"/>
            <a:endCxn id="289" idx="0"/>
          </p:cNvCxnSpPr>
          <p:nvPr/>
        </p:nvCxnSpPr>
        <p:spPr>
          <a:xfrm flipH="1">
            <a:off x="5238497" y="1660117"/>
            <a:ext cx="559" cy="1112898"/>
          </a:xfrm>
          <a:prstGeom prst="line">
            <a:avLst/>
          </a:prstGeom>
          <a:ln w="25400">
            <a:solidFill>
              <a:schemeClr val="accent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765BA73C-85FD-4AA9-8FFA-5970AF75A56E}"/>
              </a:ext>
            </a:extLst>
          </p:cNvPr>
          <p:cNvCxnSpPr>
            <a:cxnSpLocks/>
            <a:stCxn id="108" idx="2"/>
            <a:endCxn id="290" idx="0"/>
          </p:cNvCxnSpPr>
          <p:nvPr/>
        </p:nvCxnSpPr>
        <p:spPr>
          <a:xfrm flipH="1">
            <a:off x="5600794" y="1660117"/>
            <a:ext cx="559" cy="1112898"/>
          </a:xfrm>
          <a:prstGeom prst="line">
            <a:avLst/>
          </a:prstGeom>
          <a:ln w="25400">
            <a:solidFill>
              <a:schemeClr val="accent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A42C5959-91F8-43DC-903C-3D5881D10F38}"/>
              </a:ext>
            </a:extLst>
          </p:cNvPr>
          <p:cNvCxnSpPr>
            <a:cxnSpLocks/>
            <a:stCxn id="109" idx="2"/>
            <a:endCxn id="291" idx="0"/>
          </p:cNvCxnSpPr>
          <p:nvPr/>
        </p:nvCxnSpPr>
        <p:spPr>
          <a:xfrm flipH="1">
            <a:off x="5963091" y="1660117"/>
            <a:ext cx="559" cy="1112898"/>
          </a:xfrm>
          <a:prstGeom prst="line">
            <a:avLst/>
          </a:prstGeom>
          <a:ln w="25400">
            <a:solidFill>
              <a:schemeClr val="accent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DC0CD050-4D75-45D3-9CB1-33578C07A69C}"/>
              </a:ext>
            </a:extLst>
          </p:cNvPr>
          <p:cNvCxnSpPr>
            <a:cxnSpLocks/>
            <a:stCxn id="110" idx="2"/>
            <a:endCxn id="292" idx="0"/>
          </p:cNvCxnSpPr>
          <p:nvPr/>
        </p:nvCxnSpPr>
        <p:spPr>
          <a:xfrm flipH="1">
            <a:off x="6325388" y="1660117"/>
            <a:ext cx="559" cy="1112898"/>
          </a:xfrm>
          <a:prstGeom prst="line">
            <a:avLst/>
          </a:prstGeom>
          <a:ln w="25400">
            <a:solidFill>
              <a:schemeClr val="accent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523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6740-49DE-41A1-A32E-DA01FB3D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Flowchart of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eDFTpy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2CBE95-850C-4433-8278-B34E6ACCF6E5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3627134" y="1281485"/>
            <a:ext cx="0" cy="299489"/>
          </a:xfrm>
          <a:prstGeom prst="line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3103D72-5821-4F36-8BAE-46913B2B27A0}"/>
              </a:ext>
            </a:extLst>
          </p:cNvPr>
          <p:cNvSpPr/>
          <p:nvPr/>
        </p:nvSpPr>
        <p:spPr>
          <a:xfrm>
            <a:off x="1852011" y="666091"/>
            <a:ext cx="3550245" cy="615394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Initialize </a:t>
            </a:r>
            <a:r>
              <a:rPr lang="en-US" altLang="zh-CN" sz="2000" dirty="0">
                <a:solidFill>
                  <a:schemeClr val="tx1"/>
                </a:solidFill>
              </a:rPr>
              <a:t>global grid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EB930D-BD5B-4FE4-BE53-5BC04B29CCA9}"/>
              </a:ext>
            </a:extLst>
          </p:cNvPr>
          <p:cNvSpPr/>
          <p:nvPr/>
        </p:nvSpPr>
        <p:spPr>
          <a:xfrm>
            <a:off x="953401" y="1580974"/>
            <a:ext cx="5347465" cy="6153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build subsystem and initialize subsystem driver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B01B69-73A6-4804-8F95-2CF2E035BED1}"/>
              </a:ext>
            </a:extLst>
          </p:cNvPr>
          <p:cNvSpPr/>
          <p:nvPr/>
        </p:nvSpPr>
        <p:spPr>
          <a:xfrm>
            <a:off x="953401" y="2497921"/>
            <a:ext cx="5347465" cy="6153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Evaluate the embedding potential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5665B67-2EBE-4A36-84E7-C88CD9E50EA9}"/>
              </a:ext>
            </a:extLst>
          </p:cNvPr>
          <p:cNvSpPr/>
          <p:nvPr/>
        </p:nvSpPr>
        <p:spPr>
          <a:xfrm>
            <a:off x="953401" y="3413836"/>
            <a:ext cx="5347465" cy="6153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Get the new density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319CFA9-C9AD-41A1-A199-35FE1AAC239D}"/>
              </a:ext>
            </a:extLst>
          </p:cNvPr>
          <p:cNvSpPr/>
          <p:nvPr/>
        </p:nvSpPr>
        <p:spPr>
          <a:xfrm>
            <a:off x="953401" y="4329751"/>
            <a:ext cx="5347465" cy="6153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Update the density</a:t>
            </a:r>
          </a:p>
        </p:txBody>
      </p:sp>
      <p:sp>
        <p:nvSpPr>
          <p:cNvPr id="46" name="Flowchart: Decision 45">
            <a:extLst>
              <a:ext uri="{FF2B5EF4-FFF2-40B4-BE49-F238E27FC236}">
                <a16:creationId xmlns:a16="http://schemas.microsoft.com/office/drawing/2014/main" id="{1B257974-2D55-46E4-B598-1D8FD3697DD2}"/>
              </a:ext>
            </a:extLst>
          </p:cNvPr>
          <p:cNvSpPr/>
          <p:nvPr/>
        </p:nvSpPr>
        <p:spPr>
          <a:xfrm>
            <a:off x="1722971" y="5245666"/>
            <a:ext cx="3808325" cy="615394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Convergence?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7962D7A-76A6-4509-A391-3D93EF3C901E}"/>
              </a:ext>
            </a:extLst>
          </p:cNvPr>
          <p:cNvSpPr/>
          <p:nvPr/>
        </p:nvSpPr>
        <p:spPr>
          <a:xfrm>
            <a:off x="2330319" y="6161581"/>
            <a:ext cx="2593628" cy="615394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487E15F-CFF7-470A-A429-908C02D85023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3627134" y="2196368"/>
            <a:ext cx="0" cy="301553"/>
          </a:xfrm>
          <a:prstGeom prst="line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9557120-C088-488C-A9FE-60EC6F893AD4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3627134" y="3113315"/>
            <a:ext cx="0" cy="300521"/>
          </a:xfrm>
          <a:prstGeom prst="line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2233749-C1B3-43FA-BBCF-F4F8A47BD48E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>
            <a:off x="3627134" y="4029230"/>
            <a:ext cx="0" cy="300521"/>
          </a:xfrm>
          <a:prstGeom prst="line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4E6952-9267-4EFE-B3E0-7161CC08224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3627134" y="4945145"/>
            <a:ext cx="0" cy="300521"/>
          </a:xfrm>
          <a:prstGeom prst="line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58FE5D7-6434-4A97-9549-C24033E0F3E9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 flipH="1">
            <a:off x="3627133" y="5861060"/>
            <a:ext cx="1" cy="300521"/>
          </a:xfrm>
          <a:prstGeom prst="line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D9D4E94-CD93-40E9-A02C-C84992ECF62C}"/>
              </a:ext>
            </a:extLst>
          </p:cNvPr>
          <p:cNvSpPr/>
          <p:nvPr/>
        </p:nvSpPr>
        <p:spPr>
          <a:xfrm>
            <a:off x="3515574" y="5773771"/>
            <a:ext cx="1078729" cy="387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C36E588-A2B6-49A3-B04A-06069C1114D0}"/>
              </a:ext>
            </a:extLst>
          </p:cNvPr>
          <p:cNvSpPr/>
          <p:nvPr/>
        </p:nvSpPr>
        <p:spPr>
          <a:xfrm>
            <a:off x="-52569" y="3941941"/>
            <a:ext cx="1078729" cy="387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12EB1670-AA77-4559-A8E5-D5EC392C2147}"/>
              </a:ext>
            </a:extLst>
          </p:cNvPr>
          <p:cNvCxnSpPr>
            <a:cxnSpLocks/>
            <a:stCxn id="46" idx="1"/>
            <a:endCxn id="43" idx="1"/>
          </p:cNvCxnSpPr>
          <p:nvPr/>
        </p:nvCxnSpPr>
        <p:spPr>
          <a:xfrm rot="10800000">
            <a:off x="953401" y="2805619"/>
            <a:ext cx="769570" cy="2747745"/>
          </a:xfrm>
          <a:prstGeom prst="bentConnector3">
            <a:avLst>
              <a:gd name="adj1" fmla="val 129705"/>
            </a:avLst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5371B3A-C825-43F4-8E05-2833CD47D305}"/>
              </a:ext>
            </a:extLst>
          </p:cNvPr>
          <p:cNvGrpSpPr/>
          <p:nvPr/>
        </p:nvGrpSpPr>
        <p:grpSpPr>
          <a:xfrm>
            <a:off x="6296711" y="1174159"/>
            <a:ext cx="4816620" cy="1429018"/>
            <a:chOff x="6837042" y="1174159"/>
            <a:chExt cx="4816620" cy="1429018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22CD7D-07CA-448A-BAA4-62C38E52DBDF}"/>
                </a:ext>
              </a:extLst>
            </p:cNvPr>
            <p:cNvSpPr/>
            <p:nvPr/>
          </p:nvSpPr>
          <p:spPr>
            <a:xfrm rot="16200000">
              <a:off x="6591222" y="1419979"/>
              <a:ext cx="1429013" cy="937374"/>
            </a:xfrm>
            <a:custGeom>
              <a:avLst/>
              <a:gdLst>
                <a:gd name="connsiteX0" fmla="*/ 1429013 w 1429013"/>
                <a:gd name="connsiteY0" fmla="*/ 937373 h 937373"/>
                <a:gd name="connsiteX1" fmla="*/ 0 w 1429013"/>
                <a:gd name="connsiteY1" fmla="*/ 937373 h 937373"/>
                <a:gd name="connsiteX2" fmla="*/ 404953 w 1429013"/>
                <a:gd name="connsiteY2" fmla="*/ 0 h 937373"/>
                <a:gd name="connsiteX3" fmla="*/ 1024092 w 1429013"/>
                <a:gd name="connsiteY3" fmla="*/ 0 h 93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9013" h="937373">
                  <a:moveTo>
                    <a:pt x="1429013" y="937373"/>
                  </a:moveTo>
                  <a:lnTo>
                    <a:pt x="0" y="937373"/>
                  </a:lnTo>
                  <a:lnTo>
                    <a:pt x="404953" y="0"/>
                  </a:lnTo>
                  <a:lnTo>
                    <a:pt x="102409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EBF1DE"/>
                </a:gs>
                <a:gs pos="0">
                  <a:srgbClr val="F0C99C"/>
                </a:gs>
              </a:gsLst>
              <a:lin ang="5400000" scaled="1"/>
              <a:tileRect/>
            </a:gra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>
                <a:lnSpc>
                  <a:spcPct val="150000"/>
                </a:lnSpc>
                <a:tabLst>
                  <a:tab pos="1188720" algn="l"/>
                </a:tabLst>
              </a:pP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5748FF9-BE8C-4311-8E94-FBE2A5F6CD03}"/>
                </a:ext>
              </a:extLst>
            </p:cNvPr>
            <p:cNvSpPr/>
            <p:nvPr/>
          </p:nvSpPr>
          <p:spPr>
            <a:xfrm>
              <a:off x="7774416" y="1187340"/>
              <a:ext cx="3879246" cy="1415837"/>
            </a:xfrm>
            <a:prstGeom prst="rect">
              <a:avLst/>
            </a:prstGeom>
            <a:gradFill>
              <a:gsLst>
                <a:gs pos="100000">
                  <a:srgbClr val="EBF1DE"/>
                </a:gs>
                <a:gs pos="0">
                  <a:srgbClr val="EBF1DE"/>
                </a:gs>
              </a:gsLst>
              <a:lin ang="5400000" scaled="1"/>
            </a:gra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tabLst>
                  <a:tab pos="1188720" algn="l"/>
                </a:tabLst>
              </a:pPr>
              <a:r>
                <a:rPr lang="en-US" sz="2000" dirty="0">
                  <a:solidFill>
                    <a:schemeClr val="tx1"/>
                  </a:solidFill>
                </a:rPr>
                <a:t>DFTpy</a:t>
              </a:r>
            </a:p>
            <a:p>
              <a:pPr>
                <a:lnSpc>
                  <a:spcPct val="150000"/>
                </a:lnSpc>
                <a:tabLst>
                  <a:tab pos="1188720" algn="l"/>
                </a:tabLst>
              </a:pPr>
              <a:r>
                <a:rPr lang="en-US" sz="2000" dirty="0">
                  <a:solidFill>
                    <a:schemeClr val="tx1"/>
                  </a:solidFill>
                </a:rPr>
                <a:t>QE</a:t>
              </a:r>
            </a:p>
            <a:p>
              <a:pPr>
                <a:lnSpc>
                  <a:spcPct val="150000"/>
                </a:lnSpc>
                <a:tabLst>
                  <a:tab pos="1188720" algn="l"/>
                </a:tabLst>
              </a:pPr>
              <a:r>
                <a:rPr lang="en-US" sz="2000" u="sng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Environ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5269464-7149-4264-BDDD-9EB981E08D68}"/>
              </a:ext>
            </a:extLst>
          </p:cNvPr>
          <p:cNvGrpSpPr/>
          <p:nvPr/>
        </p:nvGrpSpPr>
        <p:grpSpPr>
          <a:xfrm>
            <a:off x="6296711" y="3000434"/>
            <a:ext cx="4816620" cy="1429017"/>
            <a:chOff x="6837042" y="3000434"/>
            <a:chExt cx="4816620" cy="1429017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478363-5E52-42B5-98E2-0DC44955F546}"/>
                </a:ext>
              </a:extLst>
            </p:cNvPr>
            <p:cNvSpPr/>
            <p:nvPr/>
          </p:nvSpPr>
          <p:spPr>
            <a:xfrm rot="16200000">
              <a:off x="6591222" y="3246254"/>
              <a:ext cx="1429013" cy="937373"/>
            </a:xfrm>
            <a:custGeom>
              <a:avLst/>
              <a:gdLst>
                <a:gd name="connsiteX0" fmla="*/ 1429013 w 1429013"/>
                <a:gd name="connsiteY0" fmla="*/ 937373 h 937373"/>
                <a:gd name="connsiteX1" fmla="*/ 0 w 1429013"/>
                <a:gd name="connsiteY1" fmla="*/ 937373 h 937373"/>
                <a:gd name="connsiteX2" fmla="*/ 404953 w 1429013"/>
                <a:gd name="connsiteY2" fmla="*/ 0 h 937373"/>
                <a:gd name="connsiteX3" fmla="*/ 1024092 w 1429013"/>
                <a:gd name="connsiteY3" fmla="*/ 0 h 937373"/>
                <a:gd name="connsiteX0" fmla="*/ 1429013 w 1429013"/>
                <a:gd name="connsiteY0" fmla="*/ 937373 h 937373"/>
                <a:gd name="connsiteX1" fmla="*/ 0 w 1429013"/>
                <a:gd name="connsiteY1" fmla="*/ 937373 h 937373"/>
                <a:gd name="connsiteX2" fmla="*/ 404953 w 1429013"/>
                <a:gd name="connsiteY2" fmla="*/ 0 h 937373"/>
                <a:gd name="connsiteX3" fmla="*/ 1014567 w 1429013"/>
                <a:gd name="connsiteY3" fmla="*/ 0 h 937373"/>
                <a:gd name="connsiteX4" fmla="*/ 1429013 w 1429013"/>
                <a:gd name="connsiteY4" fmla="*/ 937373 h 93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013" h="937373">
                  <a:moveTo>
                    <a:pt x="1429013" y="937373"/>
                  </a:moveTo>
                  <a:lnTo>
                    <a:pt x="0" y="937373"/>
                  </a:lnTo>
                  <a:lnTo>
                    <a:pt x="404953" y="0"/>
                  </a:lnTo>
                  <a:lnTo>
                    <a:pt x="1014567" y="0"/>
                  </a:lnTo>
                  <a:cubicBezTo>
                    <a:pt x="1149541" y="312458"/>
                    <a:pt x="1294039" y="624915"/>
                    <a:pt x="1429013" y="93737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EBF1DE"/>
                </a:gs>
                <a:gs pos="0">
                  <a:srgbClr val="F0C99C"/>
                </a:gs>
              </a:gsLst>
              <a:lin ang="5400000" scaled="1"/>
              <a:tileRect/>
            </a:gra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>
                <a:lnSpc>
                  <a:spcPct val="150000"/>
                </a:lnSpc>
                <a:tabLst>
                  <a:tab pos="1188720" algn="l"/>
                </a:tabLst>
              </a:pP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8563DE0-BA71-41EA-B09A-646735C9FA00}"/>
                </a:ext>
              </a:extLst>
            </p:cNvPr>
            <p:cNvSpPr/>
            <p:nvPr/>
          </p:nvSpPr>
          <p:spPr>
            <a:xfrm>
              <a:off x="7774408" y="3013614"/>
              <a:ext cx="3879254" cy="141583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1200"/>
                </a:spcBef>
              </a:pPr>
              <a:r>
                <a:rPr lang="en-US" sz="2000" dirty="0">
                  <a:solidFill>
                    <a:schemeClr val="tx1"/>
                  </a:solidFill>
                </a:rPr>
                <a:t>Diagonalization:</a:t>
              </a:r>
            </a:p>
            <a:p>
              <a:pPr lvl="1"/>
              <a:r>
                <a:rPr lang="en-US" sz="2000" dirty="0">
                  <a:solidFill>
                    <a:schemeClr val="tx1"/>
                  </a:solidFill>
                </a:rPr>
                <a:t>OF-DFT and KS-DFT</a:t>
              </a:r>
            </a:p>
            <a:p>
              <a:pPr>
                <a:spcBef>
                  <a:spcPts val="1200"/>
                </a:spcBef>
              </a:pPr>
              <a:r>
                <a:rPr lang="en-US" sz="2000" dirty="0">
                  <a:solidFill>
                    <a:schemeClr val="tx1"/>
                  </a:solidFill>
                </a:rPr>
                <a:t>Direct energy minimization:</a:t>
              </a:r>
            </a:p>
            <a:p>
              <a:pPr lvl="1"/>
              <a:r>
                <a:rPr lang="en-US" sz="2000" dirty="0">
                  <a:solidFill>
                    <a:schemeClr val="tx1"/>
                  </a:solidFill>
                </a:rPr>
                <a:t>OF-DFT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3F937A0-B268-4A46-B66B-054F2C562F3A}"/>
              </a:ext>
            </a:extLst>
          </p:cNvPr>
          <p:cNvGrpSpPr/>
          <p:nvPr/>
        </p:nvGrpSpPr>
        <p:grpSpPr>
          <a:xfrm>
            <a:off x="6289731" y="4329751"/>
            <a:ext cx="4823601" cy="1704594"/>
            <a:chOff x="6830062" y="4329751"/>
            <a:chExt cx="4823601" cy="170459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584D2DC-E838-4FE5-9E72-4034175D0C25}"/>
                </a:ext>
              </a:extLst>
            </p:cNvPr>
            <p:cNvSpPr/>
            <p:nvPr/>
          </p:nvSpPr>
          <p:spPr>
            <a:xfrm>
              <a:off x="7774408" y="4954147"/>
              <a:ext cx="3879255" cy="10769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1200"/>
                </a:spcBef>
              </a:pPr>
              <a:r>
                <a:rPr lang="en-US" sz="2000" dirty="0">
                  <a:solidFill>
                    <a:schemeClr val="tx1"/>
                  </a:solidFill>
                </a:rPr>
                <a:t>Density mixing for subsystem</a:t>
              </a:r>
            </a:p>
            <a:p>
              <a:pPr>
                <a:spcBef>
                  <a:spcPts val="1200"/>
                </a:spcBef>
              </a:pPr>
              <a:r>
                <a:rPr lang="en-US" sz="2000" dirty="0">
                  <a:solidFill>
                    <a:schemeClr val="tx1"/>
                  </a:solidFill>
                </a:rPr>
                <a:t>Summed to yield the global density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7F96DFD-1555-4B1E-A8FC-0C7970E43E64}"/>
                </a:ext>
              </a:extLst>
            </p:cNvPr>
            <p:cNvSpPr/>
            <p:nvPr/>
          </p:nvSpPr>
          <p:spPr>
            <a:xfrm>
              <a:off x="6830062" y="4329751"/>
              <a:ext cx="944346" cy="1704594"/>
            </a:xfrm>
            <a:custGeom>
              <a:avLst/>
              <a:gdLst>
                <a:gd name="connsiteX0" fmla="*/ 0 w 993648"/>
                <a:gd name="connsiteY0" fmla="*/ 0 h 1700784"/>
                <a:gd name="connsiteX1" fmla="*/ 969264 w 993648"/>
                <a:gd name="connsiteY1" fmla="*/ 646176 h 1700784"/>
                <a:gd name="connsiteX2" fmla="*/ 993648 w 993648"/>
                <a:gd name="connsiteY2" fmla="*/ 1700784 h 1700784"/>
                <a:gd name="connsiteX3" fmla="*/ 12192 w 993648"/>
                <a:gd name="connsiteY3" fmla="*/ 615696 h 1700784"/>
                <a:gd name="connsiteX4" fmla="*/ 0 w 993648"/>
                <a:gd name="connsiteY4" fmla="*/ 0 h 1700784"/>
                <a:gd name="connsiteX0" fmla="*/ 2572 w 996220"/>
                <a:gd name="connsiteY0" fmla="*/ 0 h 1700784"/>
                <a:gd name="connsiteX1" fmla="*/ 971836 w 996220"/>
                <a:gd name="connsiteY1" fmla="*/ 646176 h 1700784"/>
                <a:gd name="connsiteX2" fmla="*/ 996220 w 996220"/>
                <a:gd name="connsiteY2" fmla="*/ 1700784 h 1700784"/>
                <a:gd name="connsiteX3" fmla="*/ 0 w 996220"/>
                <a:gd name="connsiteY3" fmla="*/ 615696 h 1700784"/>
                <a:gd name="connsiteX4" fmla="*/ 2572 w 996220"/>
                <a:gd name="connsiteY4" fmla="*/ 0 h 1700784"/>
                <a:gd name="connsiteX0" fmla="*/ 2572 w 971836"/>
                <a:gd name="connsiteY0" fmla="*/ 0 h 1698879"/>
                <a:gd name="connsiteX1" fmla="*/ 971836 w 971836"/>
                <a:gd name="connsiteY1" fmla="*/ 646176 h 1698879"/>
                <a:gd name="connsiteX2" fmla="*/ 944545 w 971836"/>
                <a:gd name="connsiteY2" fmla="*/ 1698879 h 1698879"/>
                <a:gd name="connsiteX3" fmla="*/ 0 w 971836"/>
                <a:gd name="connsiteY3" fmla="*/ 615696 h 1698879"/>
                <a:gd name="connsiteX4" fmla="*/ 2572 w 971836"/>
                <a:gd name="connsiteY4" fmla="*/ 0 h 1698879"/>
                <a:gd name="connsiteX0" fmla="*/ 2572 w 971836"/>
                <a:gd name="connsiteY0" fmla="*/ 0 h 1700784"/>
                <a:gd name="connsiteX1" fmla="*/ 971836 w 971836"/>
                <a:gd name="connsiteY1" fmla="*/ 646176 h 1700784"/>
                <a:gd name="connsiteX2" fmla="*/ 951927 w 971836"/>
                <a:gd name="connsiteY2" fmla="*/ 1700784 h 1700784"/>
                <a:gd name="connsiteX3" fmla="*/ 0 w 971836"/>
                <a:gd name="connsiteY3" fmla="*/ 615696 h 1700784"/>
                <a:gd name="connsiteX4" fmla="*/ 2572 w 971836"/>
                <a:gd name="connsiteY4" fmla="*/ 0 h 1700784"/>
                <a:gd name="connsiteX0" fmla="*/ 2572 w 971836"/>
                <a:gd name="connsiteY0" fmla="*/ 0 h 1700784"/>
                <a:gd name="connsiteX1" fmla="*/ 971836 w 971836"/>
                <a:gd name="connsiteY1" fmla="*/ 646176 h 1700784"/>
                <a:gd name="connsiteX2" fmla="*/ 961154 w 971836"/>
                <a:gd name="connsiteY2" fmla="*/ 1700784 h 1700784"/>
                <a:gd name="connsiteX3" fmla="*/ 0 w 971836"/>
                <a:gd name="connsiteY3" fmla="*/ 615696 h 1700784"/>
                <a:gd name="connsiteX4" fmla="*/ 2572 w 971836"/>
                <a:gd name="connsiteY4" fmla="*/ 0 h 1700784"/>
                <a:gd name="connsiteX0" fmla="*/ 2572 w 971836"/>
                <a:gd name="connsiteY0" fmla="*/ 0 h 1704594"/>
                <a:gd name="connsiteX1" fmla="*/ 971836 w 971836"/>
                <a:gd name="connsiteY1" fmla="*/ 646176 h 1704594"/>
                <a:gd name="connsiteX2" fmla="*/ 968536 w 971836"/>
                <a:gd name="connsiteY2" fmla="*/ 1704594 h 1704594"/>
                <a:gd name="connsiteX3" fmla="*/ 0 w 971836"/>
                <a:gd name="connsiteY3" fmla="*/ 615696 h 1704594"/>
                <a:gd name="connsiteX4" fmla="*/ 2572 w 971836"/>
                <a:gd name="connsiteY4" fmla="*/ 0 h 1704594"/>
                <a:gd name="connsiteX0" fmla="*/ 2572 w 971836"/>
                <a:gd name="connsiteY0" fmla="*/ 0 h 1704594"/>
                <a:gd name="connsiteX1" fmla="*/ 971836 w 971836"/>
                <a:gd name="connsiteY1" fmla="*/ 646176 h 1704594"/>
                <a:gd name="connsiteX2" fmla="*/ 968536 w 971836"/>
                <a:gd name="connsiteY2" fmla="*/ 1704594 h 1704594"/>
                <a:gd name="connsiteX3" fmla="*/ 0 w 971836"/>
                <a:gd name="connsiteY3" fmla="*/ 615696 h 1704594"/>
                <a:gd name="connsiteX4" fmla="*/ 2572 w 971836"/>
                <a:gd name="connsiteY4" fmla="*/ 0 h 1704594"/>
                <a:gd name="connsiteX0" fmla="*/ 2572 w 969861"/>
                <a:gd name="connsiteY0" fmla="*/ 0 h 1704594"/>
                <a:gd name="connsiteX1" fmla="*/ 969861 w 969861"/>
                <a:gd name="connsiteY1" fmla="*/ 636651 h 1704594"/>
                <a:gd name="connsiteX2" fmla="*/ 968536 w 969861"/>
                <a:gd name="connsiteY2" fmla="*/ 1704594 h 1704594"/>
                <a:gd name="connsiteX3" fmla="*/ 0 w 969861"/>
                <a:gd name="connsiteY3" fmla="*/ 615696 h 1704594"/>
                <a:gd name="connsiteX4" fmla="*/ 2572 w 969861"/>
                <a:gd name="connsiteY4" fmla="*/ 0 h 1704594"/>
                <a:gd name="connsiteX0" fmla="*/ 2572 w 971836"/>
                <a:gd name="connsiteY0" fmla="*/ 0 h 1704594"/>
                <a:gd name="connsiteX1" fmla="*/ 971836 w 971836"/>
                <a:gd name="connsiteY1" fmla="*/ 629031 h 1704594"/>
                <a:gd name="connsiteX2" fmla="*/ 968536 w 971836"/>
                <a:gd name="connsiteY2" fmla="*/ 1704594 h 1704594"/>
                <a:gd name="connsiteX3" fmla="*/ 0 w 971836"/>
                <a:gd name="connsiteY3" fmla="*/ 615696 h 1704594"/>
                <a:gd name="connsiteX4" fmla="*/ 2572 w 971836"/>
                <a:gd name="connsiteY4" fmla="*/ 0 h 1704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836" h="1704594">
                  <a:moveTo>
                    <a:pt x="2572" y="0"/>
                  </a:moveTo>
                  <a:lnTo>
                    <a:pt x="971836" y="629031"/>
                  </a:lnTo>
                  <a:cubicBezTo>
                    <a:pt x="971394" y="985012"/>
                    <a:pt x="968978" y="1348613"/>
                    <a:pt x="968536" y="1704594"/>
                  </a:cubicBezTo>
                  <a:lnTo>
                    <a:pt x="0" y="615696"/>
                  </a:lnTo>
                  <a:cubicBezTo>
                    <a:pt x="857" y="410464"/>
                    <a:pt x="1715" y="205232"/>
                    <a:pt x="257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EBF1DE"/>
                </a:gs>
                <a:gs pos="0">
                  <a:srgbClr val="FCD5B5"/>
                </a:gs>
              </a:gsLst>
              <a:lin ang="2700000" scaled="1"/>
              <a:tileRect/>
            </a:gra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tabLst>
                  <a:tab pos="1188720" algn="l"/>
                </a:tabLst>
              </a:pPr>
              <a:endParaRPr lang="en-US" sz="20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93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6740-49DE-41A1-A32E-DA01FB3D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Let’s try </a:t>
            </a:r>
            <a:r>
              <a:rPr lang="en-US" altLang="zh-CN" dirty="0" err="1"/>
              <a:t>eDFTpy</a:t>
            </a:r>
            <a:r>
              <a:rPr lang="en-US" altLang="zh-CN" dirty="0"/>
              <a:t> with a simple input file run!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D061C6-3C80-496F-8945-9143483F0529}"/>
              </a:ext>
            </a:extLst>
          </p:cNvPr>
          <p:cNvSpPr txBox="1"/>
          <p:nvPr/>
        </p:nvSpPr>
        <p:spPr>
          <a:xfrm>
            <a:off x="102240" y="647380"/>
            <a:ext cx="5303520" cy="57554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371600" algn="l"/>
                <a:tab pos="1828800" algn="l"/>
              </a:tabLst>
            </a:pPr>
            <a:r>
              <a:rPr lang="en-US" sz="1600" b="1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[JOB]</a:t>
            </a:r>
            <a:endParaRPr lang="en-US" sz="16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371600" algn="l"/>
                <a:tab pos="1828800" algn="l"/>
              </a:tabLst>
            </a:pPr>
            <a:r>
              <a: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task	 = 	</a:t>
            </a:r>
            <a:r>
              <a:rPr lang="en-US" sz="1600" kern="12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Optdensity</a:t>
            </a:r>
            <a:endParaRPr lang="en-US" sz="16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371600" algn="l"/>
                <a:tab pos="1828800" algn="l"/>
              </a:tabLst>
            </a:pP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371600" algn="l"/>
                <a:tab pos="1828800" algn="l"/>
              </a:tabLst>
            </a:pPr>
            <a:r>
              <a:rPr lang="en-US" sz="1600" b="1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[PATH]</a:t>
            </a:r>
            <a:endParaRPr lang="en-US" sz="16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371600" algn="l"/>
                <a:tab pos="1828800" algn="l"/>
              </a:tabLst>
            </a:pPr>
            <a:r>
              <a: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pp	 = 	./</a:t>
            </a:r>
            <a:endParaRPr lang="en-US" sz="16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371600" algn="l"/>
                <a:tab pos="1828800" algn="l"/>
              </a:tabLst>
            </a:pPr>
            <a:r>
              <a: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cell	 = 	./</a:t>
            </a:r>
            <a:endParaRPr lang="en-US" sz="16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371600" algn="l"/>
                <a:tab pos="1828800" algn="l"/>
              </a:tabLst>
            </a:pP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371600" algn="l"/>
                <a:tab pos="1828800" algn="l"/>
              </a:tabLst>
            </a:pPr>
            <a:r>
              <a:rPr lang="en-US" sz="1600" b="1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[PP]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371600" algn="l"/>
                <a:tab pos="1828800" algn="l"/>
              </a:tabLst>
            </a:pPr>
            <a:r>
              <a:rPr lang="pt-BR" sz="1600" dirty="0">
                <a:effectLst/>
                <a:latin typeface="+mj-lt"/>
                <a:ea typeface="Times New Roman" panose="02020603050405020304" pitchFamily="18" charset="0"/>
              </a:rPr>
              <a:t>O                         =      </a:t>
            </a:r>
            <a:r>
              <a:rPr lang="pt-BR" sz="1600" b="1" u="sng" dirty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O_ONCV_PBE-1.2.upf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371600" algn="l"/>
                <a:tab pos="1828800" algn="l"/>
              </a:tabLst>
            </a:pPr>
            <a:r>
              <a:rPr lang="pt-BR" sz="1600" dirty="0">
                <a:effectLst/>
                <a:latin typeface="+mj-lt"/>
                <a:ea typeface="Times New Roman" panose="02020603050405020304" pitchFamily="18" charset="0"/>
              </a:rPr>
              <a:t>H                         =      </a:t>
            </a:r>
            <a:r>
              <a:rPr lang="pt-BR" sz="1600" b="1" u="sng" dirty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H_ONCV_PBE-1.2.upf</a:t>
            </a:r>
            <a:endParaRPr lang="en-US" sz="1600" b="1" u="sng" dirty="0">
              <a:solidFill>
                <a:schemeClr val="accent6">
                  <a:lumMod val="75000"/>
                </a:schemeClr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371600" algn="l"/>
                <a:tab pos="1828800" algn="l"/>
              </a:tabLst>
            </a:pP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371600" algn="l"/>
                <a:tab pos="1828800" algn="l"/>
              </a:tabLst>
            </a:pPr>
            <a:r>
              <a:rPr lang="en-US" sz="1600" b="1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[OPT]</a:t>
            </a:r>
            <a:endParaRPr lang="en-US" sz="16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371600" algn="l"/>
                <a:tab pos="1828800" algn="l"/>
              </a:tabLst>
            </a:pPr>
            <a:r>
              <a:rPr lang="en-US" sz="1600" kern="12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maxiter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	 = 	200</a:t>
            </a:r>
            <a:endParaRPr lang="en-US" sz="16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371600" algn="l"/>
                <a:tab pos="1828800" algn="l"/>
              </a:tabLst>
            </a:pPr>
            <a:r>
              <a:rPr lang="en-US" sz="1600" kern="12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econv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	 = 	</a:t>
            </a:r>
            <a:r>
              <a:rPr lang="en-US" sz="1600" kern="12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1e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-6</a:t>
            </a:r>
            <a:endParaRPr lang="en-US" sz="16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371600" algn="l"/>
                <a:tab pos="1828800" algn="l"/>
              </a:tabLst>
            </a:pP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371600" algn="l"/>
                <a:tab pos="1828800" algn="l"/>
              </a:tabLst>
            </a:pPr>
            <a:r>
              <a:rPr lang="en-US" sz="1600" b="1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b="1" kern="12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GSYSTEM</a:t>
            </a:r>
            <a:r>
              <a:rPr lang="en-US" sz="1600" b="1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16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371600" algn="l"/>
                <a:tab pos="1828800" algn="l"/>
              </a:tabLst>
            </a:pPr>
            <a:r>
              <a: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cell-file	 = 	</a:t>
            </a:r>
            <a:r>
              <a:rPr lang="en-US" sz="1600" b="1" u="sng" kern="1200" dirty="0" err="1">
                <a:solidFill>
                  <a:schemeClr val="accent6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h2o_2.xyz</a:t>
            </a:r>
            <a:endParaRPr lang="en-US" sz="1600" b="1" u="sng" dirty="0">
              <a:solidFill>
                <a:schemeClr val="accent6">
                  <a:lumMod val="75000"/>
                </a:schemeClr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371600" algn="l"/>
                <a:tab pos="1828800" algn="l"/>
              </a:tabLst>
            </a:pPr>
            <a:r>
              <a: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grid-</a:t>
            </a:r>
            <a:r>
              <a:rPr lang="en-US" sz="1600" kern="12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ecut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	 = 	1200</a:t>
            </a:r>
            <a:endParaRPr lang="en-US" sz="16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371600" algn="l"/>
                <a:tab pos="1828800" algn="l"/>
              </a:tabLst>
            </a:pPr>
            <a:r>
              <a:rPr lang="en-US" sz="1600" kern="12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exc-x_str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	 = 	</a:t>
            </a:r>
            <a:r>
              <a:rPr lang="en-US" sz="1600" kern="12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gga_x_pbe</a:t>
            </a:r>
            <a:endParaRPr lang="en-US" sz="16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371600" algn="l"/>
                <a:tab pos="1828800" algn="l"/>
              </a:tabLst>
            </a:pPr>
            <a:r>
              <a:rPr lang="en-US" sz="1600" kern="12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exc-c_str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	 = 	</a:t>
            </a:r>
            <a:r>
              <a:rPr lang="en-US" sz="1600" kern="12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gga_c_pbe</a:t>
            </a:r>
            <a:endParaRPr lang="en-US" sz="16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371600" algn="l"/>
                <a:tab pos="1828800" algn="l"/>
              </a:tabLst>
            </a:pPr>
            <a:r>
              <a:rPr lang="en-US" sz="1600" kern="12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kedf-kedf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	 = 	</a:t>
            </a:r>
            <a:r>
              <a:rPr lang="en-US" sz="1600" kern="12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GGA</a:t>
            </a:r>
            <a:endParaRPr lang="en-US" sz="16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371600" algn="l"/>
                <a:tab pos="1828800" algn="l"/>
              </a:tabLst>
            </a:pPr>
            <a:r>
              <a:rPr lang="en-US" sz="1600" kern="12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kedf-k_str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	 = 	</a:t>
            </a:r>
            <a:r>
              <a:rPr lang="en-US" sz="1600" kern="12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revAPBEK</a:t>
            </a:r>
            <a:endParaRPr lang="en-US" sz="1600" kern="12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1371600" algn="l"/>
                <a:tab pos="1828800" algn="l"/>
              </a:tabLst>
            </a:pP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density-output	 =	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total.xsf</a:t>
            </a:r>
            <a:endParaRPr lang="en-US" sz="1600" dirty="0">
              <a:effectLst/>
              <a:latin typeface="+mj-lt"/>
              <a:ea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58ABE9-F555-48AF-9775-6BF6CEFD6ABE}"/>
              </a:ext>
            </a:extLst>
          </p:cNvPr>
          <p:cNvGrpSpPr/>
          <p:nvPr/>
        </p:nvGrpSpPr>
        <p:grpSpPr>
          <a:xfrm>
            <a:off x="6095999" y="621831"/>
            <a:ext cx="5303520" cy="3785652"/>
            <a:chOff x="6095999" y="621831"/>
            <a:chExt cx="5303520" cy="37856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AE6209-8F1B-4F7C-AEDC-EE86B6538284}"/>
                </a:ext>
              </a:extLst>
            </p:cNvPr>
            <p:cNvSpPr txBox="1"/>
            <p:nvPr/>
          </p:nvSpPr>
          <p:spPr>
            <a:xfrm>
              <a:off x="6095999" y="621831"/>
              <a:ext cx="5303520" cy="3785652"/>
            </a:xfrm>
            <a:prstGeom prst="rect">
              <a:avLst/>
            </a:prstGeom>
            <a:ln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r>
                <a:rPr lang="en-US" sz="1600" b="1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[</a:t>
              </a:r>
              <a:r>
                <a:rPr lang="en-US" sz="1600" b="1" kern="1200" dirty="0" err="1">
                  <a:solidFill>
                    <a:srgbClr val="0000FF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SUB_</a:t>
              </a:r>
              <a:r>
                <a:rPr lang="en-US" sz="1600" b="1" kern="1200" dirty="0" err="1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KS_0</a:t>
              </a:r>
              <a:r>
                <a:rPr lang="en-US" sz="1600" b="1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calculator</a:t>
              </a:r>
              <a:r>
                <a:rPr lang="en-US" sz="1600" dirty="0">
                  <a:solidFill>
                    <a:srgbClr val="000000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	 </a:t>
              </a: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= 	</a:t>
              </a:r>
              <a:r>
                <a:rPr lang="en-US" sz="1600" kern="1200" dirty="0" err="1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qe</a:t>
              </a:r>
              <a:endPara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embed	 = 	</a:t>
              </a:r>
              <a:r>
                <a:rPr lang="en-US" sz="1600" kern="1200" dirty="0" err="1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KE</a:t>
              </a:r>
              <a:endPara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tabLst>
                  <a:tab pos="1828800" algn="l"/>
                  <a:tab pos="2168525" algn="l"/>
                </a:tabLst>
              </a:pP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cell-split	 = 	</a:t>
              </a:r>
              <a:r>
                <a:rPr lang="en-US" sz="16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0.5 0.5 0.5</a:t>
              </a:r>
              <a:endPara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cell-index	 = 	0:3</a:t>
              </a:r>
            </a:p>
            <a:p>
              <a:pPr>
                <a:tabLst>
                  <a:tab pos="1828800" algn="l"/>
                  <a:tab pos="2168525" algn="l"/>
                </a:tabLst>
              </a:pPr>
              <a:r>
                <a:rPr lang="en-US" sz="1600" dirty="0">
                  <a:solidFill>
                    <a:srgbClr val="000000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grid-</a:t>
              </a:r>
              <a:r>
                <a:rPr lang="en-US" sz="1600" dirty="0" err="1">
                  <a:solidFill>
                    <a:srgbClr val="000000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ecut</a:t>
              </a:r>
              <a:r>
                <a:rPr lang="en-US" sz="1600" dirty="0">
                  <a:solidFill>
                    <a:srgbClr val="000000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	 =   2400</a:t>
              </a:r>
            </a:p>
            <a:p>
              <a:pPr>
                <a:tabLst>
                  <a:tab pos="1828800" algn="l"/>
                  <a:tab pos="2168525" algn="l"/>
                </a:tabLst>
              </a:pPr>
              <a:r>
                <a:rPr lang="en-US" sz="16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density-output	 =   .</a:t>
              </a:r>
              <a:r>
                <a:rPr lang="en-US" sz="1600" dirty="0" err="1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xsf</a:t>
              </a:r>
              <a:endParaRPr lang="en-US" sz="1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tabLst>
                  <a:tab pos="1828800" algn="l"/>
                  <a:tab pos="2168525" algn="l"/>
                </a:tabLs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basefile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	 = 	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qe_in.in</a:t>
              </a:r>
              <a:endPara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endParaRPr lang="en-US" sz="1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r>
                <a:rPr lang="en-US" sz="1600" b="1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[</a:t>
              </a:r>
              <a:r>
                <a:rPr lang="en-US" sz="1600" b="1" kern="1200" dirty="0" err="1">
                  <a:solidFill>
                    <a:srgbClr val="0000FF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SUB_</a:t>
              </a:r>
              <a:r>
                <a:rPr lang="en-US" sz="1600" b="1" kern="1200" dirty="0" err="1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KS_1</a:t>
              </a:r>
              <a:r>
                <a:rPr lang="en-US" sz="1600" b="1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calculator	 = 	</a:t>
              </a:r>
              <a:r>
                <a:rPr lang="en-US" sz="1600" kern="1200" dirty="0" err="1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qe</a:t>
              </a:r>
              <a:endPara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embed	 = 	</a:t>
              </a:r>
              <a:r>
                <a:rPr lang="en-US" sz="1600" kern="1200" dirty="0" err="1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KE</a:t>
              </a: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XC</a:t>
              </a:r>
            </a:p>
            <a:p>
              <a:pPr>
                <a:tabLst>
                  <a:tab pos="1828800" algn="l"/>
                  <a:tab pos="2168525" algn="l"/>
                </a:tabLst>
              </a:pP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cell-split	 = 	</a:t>
              </a:r>
              <a:r>
                <a:rPr lang="en-US" sz="16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0.5 0.5 0.5</a:t>
              </a:r>
              <a:endParaRPr lang="en-US" sz="16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cell-index	 = 	3:6</a:t>
              </a:r>
            </a:p>
            <a:p>
              <a:pPr>
                <a:tabLst>
                  <a:tab pos="1828800" algn="l"/>
                  <a:tab pos="2168525" algn="l"/>
                </a:tabLst>
              </a:pPr>
              <a:r>
                <a:rPr lang="en-US" sz="16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grid-</a:t>
              </a:r>
              <a:r>
                <a:rPr lang="en-US" sz="1600" dirty="0" err="1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ecut</a:t>
              </a:r>
              <a:r>
                <a:rPr lang="en-US" sz="16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	 =   2400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BAE256-4FCF-4A5E-AD77-46BE65AEB506}"/>
                </a:ext>
              </a:extLst>
            </p:cNvPr>
            <p:cNvSpPr txBox="1"/>
            <p:nvPr/>
          </p:nvSpPr>
          <p:spPr>
            <a:xfrm>
              <a:off x="9930041" y="3941445"/>
              <a:ext cx="13764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u="sng" dirty="0" err="1">
                  <a:solidFill>
                    <a:schemeClr val="accent6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input.ini</a:t>
              </a:r>
              <a:r>
                <a:rPr lang="en-US" altLang="zh-CN" sz="2400" b="1" u="sng" dirty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endParaRPr lang="en-US" sz="2400" b="1" u="sng" dirty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A671E8E-AFA7-4647-8AF3-83FDF0F42517}"/>
              </a:ext>
            </a:extLst>
          </p:cNvPr>
          <p:cNvGrpSpPr/>
          <p:nvPr/>
        </p:nvGrpSpPr>
        <p:grpSpPr>
          <a:xfrm>
            <a:off x="6095999" y="4488878"/>
            <a:ext cx="5303521" cy="2308324"/>
            <a:chOff x="6095999" y="4488878"/>
            <a:chExt cx="5303521" cy="23083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A6CA7B-A8AD-4B8F-A39E-865841C85961}"/>
                </a:ext>
              </a:extLst>
            </p:cNvPr>
            <p:cNvSpPr txBox="1"/>
            <p:nvPr/>
          </p:nvSpPr>
          <p:spPr>
            <a:xfrm>
              <a:off x="6095999" y="4488878"/>
              <a:ext cx="5303520" cy="230832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r>
                <a:rPr lang="en-US" sz="1600" b="1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[</a:t>
              </a:r>
              <a:r>
                <a:rPr lang="en-US" sz="1600" b="1" kern="1200" dirty="0" err="1">
                  <a:solidFill>
                    <a:srgbClr val="0000FF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SUB_</a:t>
              </a:r>
              <a:r>
                <a:rPr lang="en-US" sz="1600" b="1" kern="1200" dirty="0" err="1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KS</a:t>
              </a:r>
              <a:r>
                <a:rPr lang="en-US" sz="1600" b="1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r>
                <a:rPr lang="en-US" sz="1600" kern="1200" dirty="0">
                  <a:solidFill>
                    <a:schemeClr val="tx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calculator	 = 	</a:t>
              </a:r>
              <a:r>
                <a:rPr lang="en-US" sz="1600" kern="1200" dirty="0" err="1">
                  <a:solidFill>
                    <a:schemeClr val="tx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qe</a:t>
              </a:r>
              <a:endParaRPr lang="en-US" sz="1600" kern="12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embed	 = 	</a:t>
              </a:r>
              <a:r>
                <a:rPr lang="en-US" sz="1600" kern="1200" dirty="0" err="1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KE</a:t>
              </a: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XC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cell-split	 = 	0.5 0.5 0.5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r>
                <a:rPr lang="en-US" sz="1600" kern="1200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cell-index	 = 	0:6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  <a:tabLst>
                  <a:tab pos="1828800" algn="l"/>
                  <a:tab pos="2168525" algn="l"/>
                </a:tabLst>
              </a:pPr>
              <a:r>
                <a:rPr lang="en-US" sz="1600" kern="1200" dirty="0">
                  <a:solidFill>
                    <a:srgbClr val="FF0000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decompose-method	 =	distance</a:t>
              </a:r>
              <a:endParaRPr lang="en-US" sz="16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endParaRPr>
            </a:p>
            <a:p>
              <a:pPr>
                <a:tabLst>
                  <a:tab pos="1828800" algn="l"/>
                  <a:tab pos="2168525" algn="l"/>
                </a:tabLst>
              </a:pPr>
              <a:r>
                <a:rPr lang="en-US" sz="1600" dirty="0">
                  <a:solidFill>
                    <a:srgbClr val="FF0000"/>
                  </a:solidFill>
                  <a:latin typeface="+mj-lt"/>
                  <a:cs typeface="Times New Roman" panose="02020603050405020304" pitchFamily="18" charset="0"/>
                </a:rPr>
                <a:t>decompose-radius-O	 =	0.90</a:t>
              </a:r>
            </a:p>
            <a:p>
              <a:pPr>
                <a:tabLst>
                  <a:tab pos="1828800" algn="l"/>
                  <a:tab pos="2168525" algn="l"/>
                </a:tabLst>
              </a:pPr>
              <a:r>
                <a:rPr lang="en-US" sz="1600" dirty="0">
                  <a:solidFill>
                    <a:srgbClr val="FF0000"/>
                  </a:solidFill>
                  <a:latin typeface="+mj-lt"/>
                  <a:cs typeface="Times New Roman" panose="02020603050405020304" pitchFamily="18" charset="0"/>
                </a:rPr>
                <a:t>decompose-radius-H	 =	0.60</a:t>
              </a:r>
            </a:p>
            <a:p>
              <a:pPr>
                <a:tabLst>
                  <a:tab pos="1828800" algn="l"/>
                  <a:tab pos="2168525" algn="l"/>
                </a:tabLst>
              </a:pPr>
              <a:r>
                <a:rPr lang="en-US" sz="16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grid-</a:t>
              </a:r>
              <a:r>
                <a:rPr lang="en-US" sz="1600" dirty="0" err="1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ecut</a:t>
              </a:r>
              <a:r>
                <a:rPr lang="en-US" sz="1600" dirty="0">
                  <a:solidFill>
                    <a:srgbClr val="0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	 =   2400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E21D02-B246-44FA-93D5-D2933219EBE9}"/>
                </a:ext>
              </a:extLst>
            </p:cNvPr>
            <p:cNvSpPr txBox="1"/>
            <p:nvPr/>
          </p:nvSpPr>
          <p:spPr>
            <a:xfrm>
              <a:off x="9173184" y="6272715"/>
              <a:ext cx="22263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u="sng" dirty="0" err="1">
                  <a:solidFill>
                    <a:schemeClr val="accent6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input_auto.ini</a:t>
              </a:r>
              <a:r>
                <a:rPr lang="en-US" altLang="zh-CN" sz="2400" b="1" u="sng" dirty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endParaRPr lang="en-US" sz="2400" b="1" u="sng" dirty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080C2BD-A125-AA47-82AE-E06281C26410}"/>
              </a:ext>
            </a:extLst>
          </p:cNvPr>
          <p:cNvSpPr txBox="1"/>
          <p:nvPr/>
        </p:nvSpPr>
        <p:spPr>
          <a:xfrm>
            <a:off x="390068" y="6396334"/>
            <a:ext cx="472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./Materials/examples-</a:t>
            </a:r>
            <a:r>
              <a:rPr lang="en-US" sz="2400" i="1" dirty="0" err="1"/>
              <a:t>scf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30579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NR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n2k5yi1">
      <a:majorFont>
        <a:latin typeface="Times New Roman"/>
        <a:ea typeface="Microsoft YaHei"/>
        <a:cs typeface=""/>
      </a:majorFont>
      <a:minorFont>
        <a:latin typeface="Times New Roman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NR1" id="{BD6EB487-7878-400D-9CB9-C5C01EEE3C72}" vid="{74B3BD1C-B901-4E58-AF99-B33698026D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TNR1</Template>
  <TotalTime>9357</TotalTime>
  <Words>1222</Words>
  <Application>Microsoft Macintosh PowerPoint</Application>
  <PresentationFormat>Widescreen</PresentationFormat>
  <Paragraphs>267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等线</vt:lpstr>
      <vt:lpstr>Arial</vt:lpstr>
      <vt:lpstr>Calibri</vt:lpstr>
      <vt:lpstr>Cambria Math</vt:lpstr>
      <vt:lpstr>Courier New</vt:lpstr>
      <vt:lpstr>Times</vt:lpstr>
      <vt:lpstr>Times New Roman</vt:lpstr>
      <vt:lpstr>1_TNR1</vt:lpstr>
      <vt:lpstr>PowerPoint Presentation</vt:lpstr>
      <vt:lpstr>Install eDFTpy</vt:lpstr>
      <vt:lpstr>What does eDFTpy do? And why is it called eDFTpy?</vt:lpstr>
      <vt:lpstr>eDFTpy must handle parallel lead balancing</vt:lpstr>
      <vt:lpstr>Simulation cells and FFT grids in eDFTpy</vt:lpstr>
      <vt:lpstr>Parallel communication: brain fry</vt:lpstr>
      <vt:lpstr>Parallel communication: brain fry2</vt:lpstr>
      <vt:lpstr>Flowchart of eDFTpy</vt:lpstr>
      <vt:lpstr>Let’s try eDFTpy with a simple input file run!</vt:lpstr>
      <vt:lpstr>Example of eDFTpy</vt:lpstr>
      <vt:lpstr>Structure of eDFTpy</vt:lpstr>
      <vt:lpstr>Advanced features:</vt:lpstr>
      <vt:lpstr>Let’s do some coding!</vt:lpstr>
      <vt:lpstr>Challenge!</vt:lpstr>
      <vt:lpstr>The End…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xc shao</dc:creator>
  <cp:lastModifiedBy>Michele Pavanello</cp:lastModifiedBy>
  <cp:revision>437</cp:revision>
  <dcterms:created xsi:type="dcterms:W3CDTF">2020-11-12T13:11:41Z</dcterms:created>
  <dcterms:modified xsi:type="dcterms:W3CDTF">2021-10-12T14:45:28Z</dcterms:modified>
</cp:coreProperties>
</file>